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6"/>
  </p:notesMasterIdLst>
  <p:handoutMasterIdLst>
    <p:handoutMasterId r:id="rId47"/>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288" r:id="rId41"/>
    <p:sldId id="289" r:id="rId42"/>
    <p:sldId id="320" r:id="rId43"/>
    <p:sldId id="274" r:id="rId44"/>
    <p:sldId id="329" r:id="rId4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95"/>
    <p:restoredTop sz="85117"/>
  </p:normalViewPr>
  <p:slideViewPr>
    <p:cSldViewPr snapToGrid="0" snapToObjects="1">
      <p:cViewPr varScale="1">
        <p:scale>
          <a:sx n="98" d="100"/>
          <a:sy n="98" d="100"/>
        </p:scale>
        <p:origin x="200" y="3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8C7EB5E-E084-4346-83D9-840371B5A81E}"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C3F96B2E-E28E-49C5-A7BF-D3F7783BF4AA}">
      <dgm:prSet/>
      <dgm:spPr/>
      <dgm:t>
        <a:bodyPr/>
        <a:lstStyle/>
        <a:p>
          <a:pPr>
            <a:defRPr cap="all"/>
          </a:pPr>
          <a:r>
            <a:rPr lang="en-US"/>
            <a:t>Executive Summary</a:t>
          </a:r>
        </a:p>
      </dgm:t>
    </dgm:pt>
    <dgm:pt modelId="{6BFFC6E0-09FC-4438-8979-C8E75C4B49FF}" type="parTrans" cxnId="{84B7DC56-215C-4158-BA6D-E228E506C7F9}">
      <dgm:prSet/>
      <dgm:spPr/>
      <dgm:t>
        <a:bodyPr/>
        <a:lstStyle/>
        <a:p>
          <a:endParaRPr lang="en-US"/>
        </a:p>
      </dgm:t>
    </dgm:pt>
    <dgm:pt modelId="{CA49C411-016E-4B10-9FE5-4DC48342E469}" type="sibTrans" cxnId="{84B7DC56-215C-4158-BA6D-E228E506C7F9}">
      <dgm:prSet/>
      <dgm:spPr/>
      <dgm:t>
        <a:bodyPr/>
        <a:lstStyle/>
        <a:p>
          <a:endParaRPr lang="en-US"/>
        </a:p>
      </dgm:t>
    </dgm:pt>
    <dgm:pt modelId="{4F74C78D-F6C4-4E61-A7A3-C147C5E61409}">
      <dgm:prSet/>
      <dgm:spPr/>
      <dgm:t>
        <a:bodyPr/>
        <a:lstStyle/>
        <a:p>
          <a:pPr>
            <a:defRPr cap="all"/>
          </a:pPr>
          <a:r>
            <a:rPr lang="en-US"/>
            <a:t>Introduction</a:t>
          </a:r>
        </a:p>
      </dgm:t>
    </dgm:pt>
    <dgm:pt modelId="{4225CAB6-AC97-44D1-BEF5-59B68568D8F6}" type="parTrans" cxnId="{DFCB60DB-8FF5-45F6-A688-A1DB2C8BF56D}">
      <dgm:prSet/>
      <dgm:spPr/>
      <dgm:t>
        <a:bodyPr/>
        <a:lstStyle/>
        <a:p>
          <a:endParaRPr lang="en-US"/>
        </a:p>
      </dgm:t>
    </dgm:pt>
    <dgm:pt modelId="{A73A0617-3D62-4778-AF00-86989149A2F4}" type="sibTrans" cxnId="{DFCB60DB-8FF5-45F6-A688-A1DB2C8BF56D}">
      <dgm:prSet/>
      <dgm:spPr/>
      <dgm:t>
        <a:bodyPr/>
        <a:lstStyle/>
        <a:p>
          <a:endParaRPr lang="en-US"/>
        </a:p>
      </dgm:t>
    </dgm:pt>
    <dgm:pt modelId="{6410AB06-7D3D-49A9-B458-9FDB66317412}">
      <dgm:prSet/>
      <dgm:spPr/>
      <dgm:t>
        <a:bodyPr/>
        <a:lstStyle/>
        <a:p>
          <a:pPr>
            <a:defRPr cap="all"/>
          </a:pPr>
          <a:r>
            <a:rPr lang="en-US"/>
            <a:t>Methodology</a:t>
          </a:r>
        </a:p>
      </dgm:t>
    </dgm:pt>
    <dgm:pt modelId="{90F146FC-7394-4775-9810-A529455B2918}" type="parTrans" cxnId="{1D9D4853-3E65-4962-A505-402FDA92C435}">
      <dgm:prSet/>
      <dgm:spPr/>
      <dgm:t>
        <a:bodyPr/>
        <a:lstStyle/>
        <a:p>
          <a:endParaRPr lang="en-US"/>
        </a:p>
      </dgm:t>
    </dgm:pt>
    <dgm:pt modelId="{E8AB86BD-EE2F-4B33-B5F6-EA124592A63C}" type="sibTrans" cxnId="{1D9D4853-3E65-4962-A505-402FDA92C435}">
      <dgm:prSet/>
      <dgm:spPr/>
      <dgm:t>
        <a:bodyPr/>
        <a:lstStyle/>
        <a:p>
          <a:endParaRPr lang="en-US"/>
        </a:p>
      </dgm:t>
    </dgm:pt>
    <dgm:pt modelId="{18D270C2-8337-48C9-8AE0-0640C937D1D4}">
      <dgm:prSet/>
      <dgm:spPr/>
      <dgm:t>
        <a:bodyPr/>
        <a:lstStyle/>
        <a:p>
          <a:pPr>
            <a:defRPr cap="all"/>
          </a:pPr>
          <a:r>
            <a:rPr lang="en-US"/>
            <a:t>Results</a:t>
          </a:r>
        </a:p>
      </dgm:t>
    </dgm:pt>
    <dgm:pt modelId="{9C7FC9E7-5DAB-4C18-82A9-ECC6D0014C8F}" type="parTrans" cxnId="{229F2464-125B-4EF1-993C-FE88F8D90A05}">
      <dgm:prSet/>
      <dgm:spPr/>
      <dgm:t>
        <a:bodyPr/>
        <a:lstStyle/>
        <a:p>
          <a:endParaRPr lang="en-US"/>
        </a:p>
      </dgm:t>
    </dgm:pt>
    <dgm:pt modelId="{9B654768-B0A7-4A36-B770-EC9754DF3ED2}" type="sibTrans" cxnId="{229F2464-125B-4EF1-993C-FE88F8D90A05}">
      <dgm:prSet/>
      <dgm:spPr/>
      <dgm:t>
        <a:bodyPr/>
        <a:lstStyle/>
        <a:p>
          <a:endParaRPr lang="en-US"/>
        </a:p>
      </dgm:t>
    </dgm:pt>
    <dgm:pt modelId="{3C30835D-EE99-4820-8267-F7BD6A943DD6}">
      <dgm:prSet/>
      <dgm:spPr/>
      <dgm:t>
        <a:bodyPr/>
        <a:lstStyle/>
        <a:p>
          <a:pPr>
            <a:defRPr cap="all"/>
          </a:pPr>
          <a:r>
            <a:rPr lang="en-US"/>
            <a:t>Conclusion</a:t>
          </a:r>
        </a:p>
      </dgm:t>
    </dgm:pt>
    <dgm:pt modelId="{B0F08A5C-8A55-4B59-9895-3B9C16AE164C}" type="parTrans" cxnId="{7ECA16EB-465D-4690-8518-AA3A028CBB8E}">
      <dgm:prSet/>
      <dgm:spPr/>
      <dgm:t>
        <a:bodyPr/>
        <a:lstStyle/>
        <a:p>
          <a:endParaRPr lang="en-US"/>
        </a:p>
      </dgm:t>
    </dgm:pt>
    <dgm:pt modelId="{24EAEDE1-2C45-42B3-836F-E93F87FB71A5}" type="sibTrans" cxnId="{7ECA16EB-465D-4690-8518-AA3A028CBB8E}">
      <dgm:prSet/>
      <dgm:spPr/>
      <dgm:t>
        <a:bodyPr/>
        <a:lstStyle/>
        <a:p>
          <a:endParaRPr lang="en-US"/>
        </a:p>
      </dgm:t>
    </dgm:pt>
    <dgm:pt modelId="{4FDF9267-70DC-40DE-AF03-728D44C127E8}" type="pres">
      <dgm:prSet presAssocID="{B8C7EB5E-E084-4346-83D9-840371B5A81E}" presName="root" presStyleCnt="0">
        <dgm:presLayoutVars>
          <dgm:dir/>
          <dgm:resizeHandles val="exact"/>
        </dgm:presLayoutVars>
      </dgm:prSet>
      <dgm:spPr/>
    </dgm:pt>
    <dgm:pt modelId="{1F8C12B2-4837-4878-9615-1FD97CADE36B}" type="pres">
      <dgm:prSet presAssocID="{C3F96B2E-E28E-49C5-A7BF-D3F7783BF4AA}" presName="compNode" presStyleCnt="0"/>
      <dgm:spPr/>
    </dgm:pt>
    <dgm:pt modelId="{FDB1F2CA-6EBD-4D0A-BBF4-75D3E11D48E4}" type="pres">
      <dgm:prSet presAssocID="{C3F96B2E-E28E-49C5-A7BF-D3F7783BF4AA}" presName="iconBgRect" presStyleLbl="bgShp" presStyleIdx="0" presStyleCnt="5"/>
      <dgm:spPr/>
    </dgm:pt>
    <dgm:pt modelId="{D65F338E-1CA1-45E0-9929-12FCC3E878BC}" type="pres">
      <dgm:prSet presAssocID="{C3F96B2E-E28E-49C5-A7BF-D3F7783BF4AA}"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eploy"/>
        </a:ext>
      </dgm:extLst>
    </dgm:pt>
    <dgm:pt modelId="{BE497DFF-7965-4D3C-9A47-B9F23B54AC63}" type="pres">
      <dgm:prSet presAssocID="{C3F96B2E-E28E-49C5-A7BF-D3F7783BF4AA}" presName="spaceRect" presStyleCnt="0"/>
      <dgm:spPr/>
    </dgm:pt>
    <dgm:pt modelId="{279B113F-6BBD-4124-BE7E-C74CDA062C7A}" type="pres">
      <dgm:prSet presAssocID="{C3F96B2E-E28E-49C5-A7BF-D3F7783BF4AA}" presName="textRect" presStyleLbl="revTx" presStyleIdx="0" presStyleCnt="5">
        <dgm:presLayoutVars>
          <dgm:chMax val="1"/>
          <dgm:chPref val="1"/>
        </dgm:presLayoutVars>
      </dgm:prSet>
      <dgm:spPr/>
    </dgm:pt>
    <dgm:pt modelId="{78DCD62A-F60D-4D96-9959-A0196B4B54F8}" type="pres">
      <dgm:prSet presAssocID="{CA49C411-016E-4B10-9FE5-4DC48342E469}" presName="sibTrans" presStyleCnt="0"/>
      <dgm:spPr/>
    </dgm:pt>
    <dgm:pt modelId="{95DC39E1-B74C-47AF-A19B-6A222E4020BE}" type="pres">
      <dgm:prSet presAssocID="{4F74C78D-F6C4-4E61-A7A3-C147C5E61409}" presName="compNode" presStyleCnt="0"/>
      <dgm:spPr/>
    </dgm:pt>
    <dgm:pt modelId="{4DF68E87-920D-47D8-BF0F-3AA9EF1286A0}" type="pres">
      <dgm:prSet presAssocID="{4F74C78D-F6C4-4E61-A7A3-C147C5E61409}" presName="iconBgRect" presStyleLbl="bgShp" presStyleIdx="1" presStyleCnt="5"/>
      <dgm:spPr/>
    </dgm:pt>
    <dgm:pt modelId="{E35F7B03-040F-4D7D-9E30-DEC4E0366D37}" type="pres">
      <dgm:prSet presAssocID="{4F74C78D-F6C4-4E61-A7A3-C147C5E6140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ke"/>
        </a:ext>
      </dgm:extLst>
    </dgm:pt>
    <dgm:pt modelId="{CAD3605D-98D4-466B-8F82-FC55F0DF5216}" type="pres">
      <dgm:prSet presAssocID="{4F74C78D-F6C4-4E61-A7A3-C147C5E61409}" presName="spaceRect" presStyleCnt="0"/>
      <dgm:spPr/>
    </dgm:pt>
    <dgm:pt modelId="{0671A2AC-643A-46D2-B4B5-CA53C1C5D3B9}" type="pres">
      <dgm:prSet presAssocID="{4F74C78D-F6C4-4E61-A7A3-C147C5E61409}" presName="textRect" presStyleLbl="revTx" presStyleIdx="1" presStyleCnt="5">
        <dgm:presLayoutVars>
          <dgm:chMax val="1"/>
          <dgm:chPref val="1"/>
        </dgm:presLayoutVars>
      </dgm:prSet>
      <dgm:spPr/>
    </dgm:pt>
    <dgm:pt modelId="{3F817AD8-4C85-45A6-A1BB-4D923EDEE437}" type="pres">
      <dgm:prSet presAssocID="{A73A0617-3D62-4778-AF00-86989149A2F4}" presName="sibTrans" presStyleCnt="0"/>
      <dgm:spPr/>
    </dgm:pt>
    <dgm:pt modelId="{9E0B24EB-EBE9-48E8-9DC8-A79C9191AB0D}" type="pres">
      <dgm:prSet presAssocID="{6410AB06-7D3D-49A9-B458-9FDB66317412}" presName="compNode" presStyleCnt="0"/>
      <dgm:spPr/>
    </dgm:pt>
    <dgm:pt modelId="{58EACD3C-0B1E-41B6-B85E-4D9A9D04CB95}" type="pres">
      <dgm:prSet presAssocID="{6410AB06-7D3D-49A9-B458-9FDB66317412}" presName="iconBgRect" presStyleLbl="bgShp" presStyleIdx="2" presStyleCnt="5"/>
      <dgm:spPr/>
    </dgm:pt>
    <dgm:pt modelId="{AE1288A5-A317-4CA7-8B21-9804C46714CB}" type="pres">
      <dgm:prSet presAssocID="{6410AB06-7D3D-49A9-B458-9FDB66317412}"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pen Enrollment"/>
        </a:ext>
      </dgm:extLst>
    </dgm:pt>
    <dgm:pt modelId="{A6BD9DFE-206D-4CEC-AECF-6F2DBCAF45F0}" type="pres">
      <dgm:prSet presAssocID="{6410AB06-7D3D-49A9-B458-9FDB66317412}" presName="spaceRect" presStyleCnt="0"/>
      <dgm:spPr/>
    </dgm:pt>
    <dgm:pt modelId="{F4D5718F-2475-4DB3-B57B-0F4025FEB43A}" type="pres">
      <dgm:prSet presAssocID="{6410AB06-7D3D-49A9-B458-9FDB66317412}" presName="textRect" presStyleLbl="revTx" presStyleIdx="2" presStyleCnt="5">
        <dgm:presLayoutVars>
          <dgm:chMax val="1"/>
          <dgm:chPref val="1"/>
        </dgm:presLayoutVars>
      </dgm:prSet>
      <dgm:spPr/>
    </dgm:pt>
    <dgm:pt modelId="{20D36145-DFA9-41CE-B003-6C1F82AD85FA}" type="pres">
      <dgm:prSet presAssocID="{E8AB86BD-EE2F-4B33-B5F6-EA124592A63C}" presName="sibTrans" presStyleCnt="0"/>
      <dgm:spPr/>
    </dgm:pt>
    <dgm:pt modelId="{26B33E5B-EC03-4C19-AEAF-F1A2243D6603}" type="pres">
      <dgm:prSet presAssocID="{18D270C2-8337-48C9-8AE0-0640C937D1D4}" presName="compNode" presStyleCnt="0"/>
      <dgm:spPr/>
    </dgm:pt>
    <dgm:pt modelId="{D99BD2EE-2BBA-46FE-88A6-FE6FE1C31DC0}" type="pres">
      <dgm:prSet presAssocID="{18D270C2-8337-48C9-8AE0-0640C937D1D4}" presName="iconBgRect" presStyleLbl="bgShp" presStyleIdx="3" presStyleCnt="5"/>
      <dgm:spPr/>
    </dgm:pt>
    <dgm:pt modelId="{FC4255FF-E9E7-42B8-A718-77F700682BAE}" type="pres">
      <dgm:prSet presAssocID="{18D270C2-8337-48C9-8AE0-0640C937D1D4}"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Questionnaire"/>
        </a:ext>
      </dgm:extLst>
    </dgm:pt>
    <dgm:pt modelId="{0E9DA26D-1393-4667-A154-59D8A474550C}" type="pres">
      <dgm:prSet presAssocID="{18D270C2-8337-48C9-8AE0-0640C937D1D4}" presName="spaceRect" presStyleCnt="0"/>
      <dgm:spPr/>
    </dgm:pt>
    <dgm:pt modelId="{1D9F86A8-1BBD-4890-B75C-4E16351D4FA6}" type="pres">
      <dgm:prSet presAssocID="{18D270C2-8337-48C9-8AE0-0640C937D1D4}" presName="textRect" presStyleLbl="revTx" presStyleIdx="3" presStyleCnt="5">
        <dgm:presLayoutVars>
          <dgm:chMax val="1"/>
          <dgm:chPref val="1"/>
        </dgm:presLayoutVars>
      </dgm:prSet>
      <dgm:spPr/>
    </dgm:pt>
    <dgm:pt modelId="{6C925EA0-CF18-4679-BB8D-9AE11FF2E04C}" type="pres">
      <dgm:prSet presAssocID="{9B654768-B0A7-4A36-B770-EC9754DF3ED2}" presName="sibTrans" presStyleCnt="0"/>
      <dgm:spPr/>
    </dgm:pt>
    <dgm:pt modelId="{C85BAA51-18C3-4157-8B43-AD61DD821922}" type="pres">
      <dgm:prSet presAssocID="{3C30835D-EE99-4820-8267-F7BD6A943DD6}" presName="compNode" presStyleCnt="0"/>
      <dgm:spPr/>
    </dgm:pt>
    <dgm:pt modelId="{06FE1D7C-8CF6-40E8-896C-F8073CD16094}" type="pres">
      <dgm:prSet presAssocID="{3C30835D-EE99-4820-8267-F7BD6A943DD6}" presName="iconBgRect" presStyleLbl="bgShp" presStyleIdx="4" presStyleCnt="5"/>
      <dgm:spPr/>
    </dgm:pt>
    <dgm:pt modelId="{55403376-C97D-463A-B899-B1D4C0CAC3CE}" type="pres">
      <dgm:prSet presAssocID="{3C30835D-EE99-4820-8267-F7BD6A943DD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Flow"/>
        </a:ext>
      </dgm:extLst>
    </dgm:pt>
    <dgm:pt modelId="{3479F3FA-8D49-4F5E-819B-AA1620A6663E}" type="pres">
      <dgm:prSet presAssocID="{3C30835D-EE99-4820-8267-F7BD6A943DD6}" presName="spaceRect" presStyleCnt="0"/>
      <dgm:spPr/>
    </dgm:pt>
    <dgm:pt modelId="{F60619F2-A154-4EC1-9E14-00FC0565B289}" type="pres">
      <dgm:prSet presAssocID="{3C30835D-EE99-4820-8267-F7BD6A943DD6}" presName="textRect" presStyleLbl="revTx" presStyleIdx="4" presStyleCnt="5">
        <dgm:presLayoutVars>
          <dgm:chMax val="1"/>
          <dgm:chPref val="1"/>
        </dgm:presLayoutVars>
      </dgm:prSet>
      <dgm:spPr/>
    </dgm:pt>
  </dgm:ptLst>
  <dgm:cxnLst>
    <dgm:cxn modelId="{F1AB8A2E-E16A-4798-B50D-6985A95AA015}" type="presOf" srcId="{18D270C2-8337-48C9-8AE0-0640C937D1D4}" destId="{1D9F86A8-1BBD-4890-B75C-4E16351D4FA6}" srcOrd="0" destOrd="0" presId="urn:microsoft.com/office/officeart/2018/5/layout/IconCircleLabelList"/>
    <dgm:cxn modelId="{1D9D4853-3E65-4962-A505-402FDA92C435}" srcId="{B8C7EB5E-E084-4346-83D9-840371B5A81E}" destId="{6410AB06-7D3D-49A9-B458-9FDB66317412}" srcOrd="2" destOrd="0" parTransId="{90F146FC-7394-4775-9810-A529455B2918}" sibTransId="{E8AB86BD-EE2F-4B33-B5F6-EA124592A63C}"/>
    <dgm:cxn modelId="{84B7DC56-215C-4158-BA6D-E228E506C7F9}" srcId="{B8C7EB5E-E084-4346-83D9-840371B5A81E}" destId="{C3F96B2E-E28E-49C5-A7BF-D3F7783BF4AA}" srcOrd="0" destOrd="0" parTransId="{6BFFC6E0-09FC-4438-8979-C8E75C4B49FF}" sibTransId="{CA49C411-016E-4B10-9FE5-4DC48342E469}"/>
    <dgm:cxn modelId="{229F2464-125B-4EF1-993C-FE88F8D90A05}" srcId="{B8C7EB5E-E084-4346-83D9-840371B5A81E}" destId="{18D270C2-8337-48C9-8AE0-0640C937D1D4}" srcOrd="3" destOrd="0" parTransId="{9C7FC9E7-5DAB-4C18-82A9-ECC6D0014C8F}" sibTransId="{9B654768-B0A7-4A36-B770-EC9754DF3ED2}"/>
    <dgm:cxn modelId="{3A2B0C67-5778-4381-94C2-405B9359BAB2}" type="presOf" srcId="{4F74C78D-F6C4-4E61-A7A3-C147C5E61409}" destId="{0671A2AC-643A-46D2-B4B5-CA53C1C5D3B9}" srcOrd="0" destOrd="0" presId="urn:microsoft.com/office/officeart/2018/5/layout/IconCircleLabelList"/>
    <dgm:cxn modelId="{BEE482B5-2F67-40CA-8F88-0DBD0C2A9F4D}" type="presOf" srcId="{B8C7EB5E-E084-4346-83D9-840371B5A81E}" destId="{4FDF9267-70DC-40DE-AF03-728D44C127E8}" srcOrd="0" destOrd="0" presId="urn:microsoft.com/office/officeart/2018/5/layout/IconCircleLabelList"/>
    <dgm:cxn modelId="{6B6B66DA-ED7B-4A89-A4C2-5496383AC766}" type="presOf" srcId="{C3F96B2E-E28E-49C5-A7BF-D3F7783BF4AA}" destId="{279B113F-6BBD-4124-BE7E-C74CDA062C7A}" srcOrd="0" destOrd="0" presId="urn:microsoft.com/office/officeart/2018/5/layout/IconCircleLabelList"/>
    <dgm:cxn modelId="{DFCB60DB-8FF5-45F6-A688-A1DB2C8BF56D}" srcId="{B8C7EB5E-E084-4346-83D9-840371B5A81E}" destId="{4F74C78D-F6C4-4E61-A7A3-C147C5E61409}" srcOrd="1" destOrd="0" parTransId="{4225CAB6-AC97-44D1-BEF5-59B68568D8F6}" sibTransId="{A73A0617-3D62-4778-AF00-86989149A2F4}"/>
    <dgm:cxn modelId="{D9AAAEE8-A17F-4FF1-B222-626330A5EF93}" type="presOf" srcId="{6410AB06-7D3D-49A9-B458-9FDB66317412}" destId="{F4D5718F-2475-4DB3-B57B-0F4025FEB43A}" srcOrd="0" destOrd="0" presId="urn:microsoft.com/office/officeart/2018/5/layout/IconCircleLabelList"/>
    <dgm:cxn modelId="{7ECA16EB-465D-4690-8518-AA3A028CBB8E}" srcId="{B8C7EB5E-E084-4346-83D9-840371B5A81E}" destId="{3C30835D-EE99-4820-8267-F7BD6A943DD6}" srcOrd="4" destOrd="0" parTransId="{B0F08A5C-8A55-4B59-9895-3B9C16AE164C}" sibTransId="{24EAEDE1-2C45-42B3-836F-E93F87FB71A5}"/>
    <dgm:cxn modelId="{AA7A7AED-346B-4260-A4C5-713B17C41C0A}" type="presOf" srcId="{3C30835D-EE99-4820-8267-F7BD6A943DD6}" destId="{F60619F2-A154-4EC1-9E14-00FC0565B289}" srcOrd="0" destOrd="0" presId="urn:microsoft.com/office/officeart/2018/5/layout/IconCircleLabelList"/>
    <dgm:cxn modelId="{D4672CED-D991-405E-8AB3-F7C94EF8B8C5}" type="presParOf" srcId="{4FDF9267-70DC-40DE-AF03-728D44C127E8}" destId="{1F8C12B2-4837-4878-9615-1FD97CADE36B}" srcOrd="0" destOrd="0" presId="urn:microsoft.com/office/officeart/2018/5/layout/IconCircleLabelList"/>
    <dgm:cxn modelId="{BF593C8E-77C6-4AFE-858E-8EA86CB03F30}" type="presParOf" srcId="{1F8C12B2-4837-4878-9615-1FD97CADE36B}" destId="{FDB1F2CA-6EBD-4D0A-BBF4-75D3E11D48E4}" srcOrd="0" destOrd="0" presId="urn:microsoft.com/office/officeart/2018/5/layout/IconCircleLabelList"/>
    <dgm:cxn modelId="{E713A7BA-AE7C-4111-8AF6-5FB5603323B1}" type="presParOf" srcId="{1F8C12B2-4837-4878-9615-1FD97CADE36B}" destId="{D65F338E-1CA1-45E0-9929-12FCC3E878BC}" srcOrd="1" destOrd="0" presId="urn:microsoft.com/office/officeart/2018/5/layout/IconCircleLabelList"/>
    <dgm:cxn modelId="{60345B95-45DE-4DA9-820C-51F2DAC2A35F}" type="presParOf" srcId="{1F8C12B2-4837-4878-9615-1FD97CADE36B}" destId="{BE497DFF-7965-4D3C-9A47-B9F23B54AC63}" srcOrd="2" destOrd="0" presId="urn:microsoft.com/office/officeart/2018/5/layout/IconCircleLabelList"/>
    <dgm:cxn modelId="{4DAC6B78-C566-446C-B2F1-4B3E1C0372E2}" type="presParOf" srcId="{1F8C12B2-4837-4878-9615-1FD97CADE36B}" destId="{279B113F-6BBD-4124-BE7E-C74CDA062C7A}" srcOrd="3" destOrd="0" presId="urn:microsoft.com/office/officeart/2018/5/layout/IconCircleLabelList"/>
    <dgm:cxn modelId="{534F2726-E4A9-4811-97F5-3A08503CE91B}" type="presParOf" srcId="{4FDF9267-70DC-40DE-AF03-728D44C127E8}" destId="{78DCD62A-F60D-4D96-9959-A0196B4B54F8}" srcOrd="1" destOrd="0" presId="urn:microsoft.com/office/officeart/2018/5/layout/IconCircleLabelList"/>
    <dgm:cxn modelId="{86CC9885-03AB-428E-A54A-EF35BA82EBBC}" type="presParOf" srcId="{4FDF9267-70DC-40DE-AF03-728D44C127E8}" destId="{95DC39E1-B74C-47AF-A19B-6A222E4020BE}" srcOrd="2" destOrd="0" presId="urn:microsoft.com/office/officeart/2018/5/layout/IconCircleLabelList"/>
    <dgm:cxn modelId="{0DFD03DB-11F5-49F2-A47B-532FDC02A23B}" type="presParOf" srcId="{95DC39E1-B74C-47AF-A19B-6A222E4020BE}" destId="{4DF68E87-920D-47D8-BF0F-3AA9EF1286A0}" srcOrd="0" destOrd="0" presId="urn:microsoft.com/office/officeart/2018/5/layout/IconCircleLabelList"/>
    <dgm:cxn modelId="{6603B21F-11D8-40D3-B4CD-12C279BDB588}" type="presParOf" srcId="{95DC39E1-B74C-47AF-A19B-6A222E4020BE}" destId="{E35F7B03-040F-4D7D-9E30-DEC4E0366D37}" srcOrd="1" destOrd="0" presId="urn:microsoft.com/office/officeart/2018/5/layout/IconCircleLabelList"/>
    <dgm:cxn modelId="{A298E2E0-CAC2-4B27-95F7-A10C90AA2CDA}" type="presParOf" srcId="{95DC39E1-B74C-47AF-A19B-6A222E4020BE}" destId="{CAD3605D-98D4-466B-8F82-FC55F0DF5216}" srcOrd="2" destOrd="0" presId="urn:microsoft.com/office/officeart/2018/5/layout/IconCircleLabelList"/>
    <dgm:cxn modelId="{1B3D3E7F-D4EF-4D1E-A4E0-F35EEB6CAA93}" type="presParOf" srcId="{95DC39E1-B74C-47AF-A19B-6A222E4020BE}" destId="{0671A2AC-643A-46D2-B4B5-CA53C1C5D3B9}" srcOrd="3" destOrd="0" presId="urn:microsoft.com/office/officeart/2018/5/layout/IconCircleLabelList"/>
    <dgm:cxn modelId="{B0507791-39F9-436A-A901-DE1C6AA4909A}" type="presParOf" srcId="{4FDF9267-70DC-40DE-AF03-728D44C127E8}" destId="{3F817AD8-4C85-45A6-A1BB-4D923EDEE437}" srcOrd="3" destOrd="0" presId="urn:microsoft.com/office/officeart/2018/5/layout/IconCircleLabelList"/>
    <dgm:cxn modelId="{F01CCF90-12D8-4829-AF0B-DF24EDA1C4E6}" type="presParOf" srcId="{4FDF9267-70DC-40DE-AF03-728D44C127E8}" destId="{9E0B24EB-EBE9-48E8-9DC8-A79C9191AB0D}" srcOrd="4" destOrd="0" presId="urn:microsoft.com/office/officeart/2018/5/layout/IconCircleLabelList"/>
    <dgm:cxn modelId="{6F5A86D6-5319-4ACB-8A95-D2318008FEE7}" type="presParOf" srcId="{9E0B24EB-EBE9-48E8-9DC8-A79C9191AB0D}" destId="{58EACD3C-0B1E-41B6-B85E-4D9A9D04CB95}" srcOrd="0" destOrd="0" presId="urn:microsoft.com/office/officeart/2018/5/layout/IconCircleLabelList"/>
    <dgm:cxn modelId="{78455B8F-4863-43C7-8E3B-4243EE53A10F}" type="presParOf" srcId="{9E0B24EB-EBE9-48E8-9DC8-A79C9191AB0D}" destId="{AE1288A5-A317-4CA7-8B21-9804C46714CB}" srcOrd="1" destOrd="0" presId="urn:microsoft.com/office/officeart/2018/5/layout/IconCircleLabelList"/>
    <dgm:cxn modelId="{154D94D7-BA5F-4C79-8549-BF4A8ABFD94F}" type="presParOf" srcId="{9E0B24EB-EBE9-48E8-9DC8-A79C9191AB0D}" destId="{A6BD9DFE-206D-4CEC-AECF-6F2DBCAF45F0}" srcOrd="2" destOrd="0" presId="urn:microsoft.com/office/officeart/2018/5/layout/IconCircleLabelList"/>
    <dgm:cxn modelId="{42C19605-D23D-443A-961A-8E9800FE01BE}" type="presParOf" srcId="{9E0B24EB-EBE9-48E8-9DC8-A79C9191AB0D}" destId="{F4D5718F-2475-4DB3-B57B-0F4025FEB43A}" srcOrd="3" destOrd="0" presId="urn:microsoft.com/office/officeart/2018/5/layout/IconCircleLabelList"/>
    <dgm:cxn modelId="{61F80949-9EBB-4E24-95C8-EB26DA8C20B0}" type="presParOf" srcId="{4FDF9267-70DC-40DE-AF03-728D44C127E8}" destId="{20D36145-DFA9-41CE-B003-6C1F82AD85FA}" srcOrd="5" destOrd="0" presId="urn:microsoft.com/office/officeart/2018/5/layout/IconCircleLabelList"/>
    <dgm:cxn modelId="{CB9C6926-7DB2-423A-995A-E369FFB1C587}" type="presParOf" srcId="{4FDF9267-70DC-40DE-AF03-728D44C127E8}" destId="{26B33E5B-EC03-4C19-AEAF-F1A2243D6603}" srcOrd="6" destOrd="0" presId="urn:microsoft.com/office/officeart/2018/5/layout/IconCircleLabelList"/>
    <dgm:cxn modelId="{040C67F6-4120-4915-9D9E-D91E80146644}" type="presParOf" srcId="{26B33E5B-EC03-4C19-AEAF-F1A2243D6603}" destId="{D99BD2EE-2BBA-46FE-88A6-FE6FE1C31DC0}" srcOrd="0" destOrd="0" presId="urn:microsoft.com/office/officeart/2018/5/layout/IconCircleLabelList"/>
    <dgm:cxn modelId="{D14FFC03-CF3B-4D20-90C9-5D379BFAA56A}" type="presParOf" srcId="{26B33E5B-EC03-4C19-AEAF-F1A2243D6603}" destId="{FC4255FF-E9E7-42B8-A718-77F700682BAE}" srcOrd="1" destOrd="0" presId="urn:microsoft.com/office/officeart/2018/5/layout/IconCircleLabelList"/>
    <dgm:cxn modelId="{F034A5A3-1A48-4FA9-A33C-9B459FCAD4E9}" type="presParOf" srcId="{26B33E5B-EC03-4C19-AEAF-F1A2243D6603}" destId="{0E9DA26D-1393-4667-A154-59D8A474550C}" srcOrd="2" destOrd="0" presId="urn:microsoft.com/office/officeart/2018/5/layout/IconCircleLabelList"/>
    <dgm:cxn modelId="{CDAA92C3-11CD-45D0-B6BF-A3BF84DDDD6C}" type="presParOf" srcId="{26B33E5B-EC03-4C19-AEAF-F1A2243D6603}" destId="{1D9F86A8-1BBD-4890-B75C-4E16351D4FA6}" srcOrd="3" destOrd="0" presId="urn:microsoft.com/office/officeart/2018/5/layout/IconCircleLabelList"/>
    <dgm:cxn modelId="{6B05E618-DA79-4F32-9920-BD4383626859}" type="presParOf" srcId="{4FDF9267-70DC-40DE-AF03-728D44C127E8}" destId="{6C925EA0-CF18-4679-BB8D-9AE11FF2E04C}" srcOrd="7" destOrd="0" presId="urn:microsoft.com/office/officeart/2018/5/layout/IconCircleLabelList"/>
    <dgm:cxn modelId="{4AE82AFA-2869-477A-AB76-DF660903502D}" type="presParOf" srcId="{4FDF9267-70DC-40DE-AF03-728D44C127E8}" destId="{C85BAA51-18C3-4157-8B43-AD61DD821922}" srcOrd="8" destOrd="0" presId="urn:microsoft.com/office/officeart/2018/5/layout/IconCircleLabelList"/>
    <dgm:cxn modelId="{C192D6A5-5B92-403B-8D6C-D039C05B751B}" type="presParOf" srcId="{C85BAA51-18C3-4157-8B43-AD61DD821922}" destId="{06FE1D7C-8CF6-40E8-896C-F8073CD16094}" srcOrd="0" destOrd="0" presId="urn:microsoft.com/office/officeart/2018/5/layout/IconCircleLabelList"/>
    <dgm:cxn modelId="{19D90FE4-04B5-425C-82BD-2F2787E4AB63}" type="presParOf" srcId="{C85BAA51-18C3-4157-8B43-AD61DD821922}" destId="{55403376-C97D-463A-B899-B1D4C0CAC3CE}" srcOrd="1" destOrd="0" presId="urn:microsoft.com/office/officeart/2018/5/layout/IconCircleLabelList"/>
    <dgm:cxn modelId="{D3FBBD9C-3B99-4C68-BA6A-860B3E69657F}" type="presParOf" srcId="{C85BAA51-18C3-4157-8B43-AD61DD821922}" destId="{3479F3FA-8D49-4F5E-819B-AA1620A6663E}" srcOrd="2" destOrd="0" presId="urn:microsoft.com/office/officeart/2018/5/layout/IconCircleLabelList"/>
    <dgm:cxn modelId="{3C97BD1A-9452-48F1-B6D6-7C11D97E3709}" type="presParOf" srcId="{C85BAA51-18C3-4157-8B43-AD61DD821922}" destId="{F60619F2-A154-4EC1-9E14-00FC0565B289}"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B1F2CA-6EBD-4D0A-BBF4-75D3E11D48E4}">
      <dsp:nvSpPr>
        <dsp:cNvPr id="0" name=""/>
        <dsp:cNvSpPr/>
      </dsp:nvSpPr>
      <dsp:spPr>
        <a:xfrm>
          <a:off x="684914" y="1016402"/>
          <a:ext cx="1098000" cy="109800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5F338E-1CA1-45E0-9929-12FCC3E878BC}">
      <dsp:nvSpPr>
        <dsp:cNvPr id="0" name=""/>
        <dsp:cNvSpPr/>
      </dsp:nvSpPr>
      <dsp:spPr>
        <a:xfrm>
          <a:off x="918914" y="1250402"/>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79B113F-6BBD-4124-BE7E-C74CDA062C7A}">
      <dsp:nvSpPr>
        <dsp:cNvPr id="0" name=""/>
        <dsp:cNvSpPr/>
      </dsp:nvSpPr>
      <dsp:spPr>
        <a:xfrm>
          <a:off x="333914" y="245640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a:t>Executive Summary</a:t>
          </a:r>
        </a:p>
      </dsp:txBody>
      <dsp:txXfrm>
        <a:off x="333914" y="2456402"/>
        <a:ext cx="1800000" cy="720000"/>
      </dsp:txXfrm>
    </dsp:sp>
    <dsp:sp modelId="{4DF68E87-920D-47D8-BF0F-3AA9EF1286A0}">
      <dsp:nvSpPr>
        <dsp:cNvPr id="0" name=""/>
        <dsp:cNvSpPr/>
      </dsp:nvSpPr>
      <dsp:spPr>
        <a:xfrm>
          <a:off x="2799914" y="1016402"/>
          <a:ext cx="1098000" cy="109800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5F7B03-040F-4D7D-9E30-DEC4E0366D37}">
      <dsp:nvSpPr>
        <dsp:cNvPr id="0" name=""/>
        <dsp:cNvSpPr/>
      </dsp:nvSpPr>
      <dsp:spPr>
        <a:xfrm>
          <a:off x="3033914" y="1250402"/>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671A2AC-643A-46D2-B4B5-CA53C1C5D3B9}">
      <dsp:nvSpPr>
        <dsp:cNvPr id="0" name=""/>
        <dsp:cNvSpPr/>
      </dsp:nvSpPr>
      <dsp:spPr>
        <a:xfrm>
          <a:off x="2448914" y="245640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a:t>Introduction</a:t>
          </a:r>
        </a:p>
      </dsp:txBody>
      <dsp:txXfrm>
        <a:off x="2448914" y="2456402"/>
        <a:ext cx="1800000" cy="720000"/>
      </dsp:txXfrm>
    </dsp:sp>
    <dsp:sp modelId="{58EACD3C-0B1E-41B6-B85E-4D9A9D04CB95}">
      <dsp:nvSpPr>
        <dsp:cNvPr id="0" name=""/>
        <dsp:cNvSpPr/>
      </dsp:nvSpPr>
      <dsp:spPr>
        <a:xfrm>
          <a:off x="4914914" y="1016402"/>
          <a:ext cx="1098000" cy="109800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E1288A5-A317-4CA7-8B21-9804C46714CB}">
      <dsp:nvSpPr>
        <dsp:cNvPr id="0" name=""/>
        <dsp:cNvSpPr/>
      </dsp:nvSpPr>
      <dsp:spPr>
        <a:xfrm>
          <a:off x="5148914" y="1250402"/>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4D5718F-2475-4DB3-B57B-0F4025FEB43A}">
      <dsp:nvSpPr>
        <dsp:cNvPr id="0" name=""/>
        <dsp:cNvSpPr/>
      </dsp:nvSpPr>
      <dsp:spPr>
        <a:xfrm>
          <a:off x="4563914" y="245640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a:t>Methodology</a:t>
          </a:r>
        </a:p>
      </dsp:txBody>
      <dsp:txXfrm>
        <a:off x="4563914" y="2456402"/>
        <a:ext cx="1800000" cy="720000"/>
      </dsp:txXfrm>
    </dsp:sp>
    <dsp:sp modelId="{D99BD2EE-2BBA-46FE-88A6-FE6FE1C31DC0}">
      <dsp:nvSpPr>
        <dsp:cNvPr id="0" name=""/>
        <dsp:cNvSpPr/>
      </dsp:nvSpPr>
      <dsp:spPr>
        <a:xfrm>
          <a:off x="7029914" y="1016402"/>
          <a:ext cx="1098000" cy="109800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4255FF-E9E7-42B8-A718-77F700682BAE}">
      <dsp:nvSpPr>
        <dsp:cNvPr id="0" name=""/>
        <dsp:cNvSpPr/>
      </dsp:nvSpPr>
      <dsp:spPr>
        <a:xfrm>
          <a:off x="7263914" y="1250402"/>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9F86A8-1BBD-4890-B75C-4E16351D4FA6}">
      <dsp:nvSpPr>
        <dsp:cNvPr id="0" name=""/>
        <dsp:cNvSpPr/>
      </dsp:nvSpPr>
      <dsp:spPr>
        <a:xfrm>
          <a:off x="6678914" y="245640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a:t>Results</a:t>
          </a:r>
        </a:p>
      </dsp:txBody>
      <dsp:txXfrm>
        <a:off x="6678914" y="2456402"/>
        <a:ext cx="1800000" cy="720000"/>
      </dsp:txXfrm>
    </dsp:sp>
    <dsp:sp modelId="{06FE1D7C-8CF6-40E8-896C-F8073CD16094}">
      <dsp:nvSpPr>
        <dsp:cNvPr id="0" name=""/>
        <dsp:cNvSpPr/>
      </dsp:nvSpPr>
      <dsp:spPr>
        <a:xfrm>
          <a:off x="9144914" y="1016402"/>
          <a:ext cx="1098000" cy="1098000"/>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403376-C97D-463A-B899-B1D4C0CAC3CE}">
      <dsp:nvSpPr>
        <dsp:cNvPr id="0" name=""/>
        <dsp:cNvSpPr/>
      </dsp:nvSpPr>
      <dsp:spPr>
        <a:xfrm>
          <a:off x="9378914" y="1250402"/>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60619F2-A154-4EC1-9E14-00FC0565B289}">
      <dsp:nvSpPr>
        <dsp:cNvPr id="0" name=""/>
        <dsp:cNvSpPr/>
      </dsp:nvSpPr>
      <dsp:spPr>
        <a:xfrm>
          <a:off x="8793914" y="245640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defRPr cap="all"/>
          </a:pPr>
          <a:r>
            <a:rPr lang="en-US" sz="2100" kern="1200"/>
            <a:t>Conclusion</a:t>
          </a:r>
        </a:p>
      </dsp:txBody>
      <dsp:txXfrm>
        <a:off x="8793914" y="2456402"/>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sv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png>
</file>

<file path=ppt/media/image50.jpe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3498948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xml"/><Relationship Id="rId5" Type="http://schemas.openxmlformats.org/officeDocument/2006/relationships/image" Target="../media/image44.png"/><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92333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&lt;Muhammad Bilal Baig&gt;</a:t>
            </a:r>
          </a:p>
          <a:p>
            <a:r>
              <a:rPr lang="en-US">
                <a:solidFill>
                  <a:schemeClr val="bg2"/>
                </a:solidFill>
                <a:latin typeface="Abadi" panose="020B0604020104020204" pitchFamily="34" charset="0"/>
                <a:ea typeface="SF Pro" pitchFamily="2" charset="0"/>
                <a:cs typeface="SF Pro" pitchFamily="2" charset="0"/>
              </a:rPr>
              <a:t>&lt;20/02/2025&gt;</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Rectangle 2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Data Wrangling</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81727" y="649480"/>
            <a:ext cx="3025303" cy="5546047"/>
          </a:xfrm>
          <a:prstGeom prst="rect">
            <a:avLst/>
          </a:prstGeom>
        </p:spPr>
        <p:txBody>
          <a:bodyPr vert="horz" lIns="91440" tIns="45720" rIns="91440" bIns="45720" rtlCol="0" anchor="ctr">
            <a:normAutofit/>
          </a:bodyPr>
          <a:lstStyle/>
          <a:p>
            <a:r>
              <a:rPr lang="en-US" sz="800" dirty="0"/>
              <a:t>In the dataset, there are several situations where the booster did not land successfully. Sometimes, the landing was attempted but failed due to an accident. For instance:</a:t>
            </a:r>
          </a:p>
          <a:p>
            <a:r>
              <a:rPr lang="en-US" sz="800" b="1" dirty="0"/>
              <a:t>True Ocean</a:t>
            </a:r>
            <a:r>
              <a:rPr lang="en-US" sz="800" dirty="0"/>
              <a:t> indicates a successful landing in a specific area of the ocean, while </a:t>
            </a:r>
            <a:r>
              <a:rPr lang="en-US" sz="800" b="1" dirty="0"/>
              <a:t>False Ocean</a:t>
            </a:r>
            <a:r>
              <a:rPr lang="en-US" sz="800" dirty="0"/>
              <a:t> means the landing was unsuccessful in that area.</a:t>
            </a:r>
          </a:p>
          <a:p>
            <a:r>
              <a:rPr lang="en-US" sz="800" b="1" dirty="0"/>
              <a:t>True RTLS</a:t>
            </a:r>
            <a:r>
              <a:rPr lang="en-US" sz="800" dirty="0"/>
              <a:t> refers to a successful landing on a ground pad, while </a:t>
            </a:r>
            <a:r>
              <a:rPr lang="en-US" sz="800" b="1" dirty="0"/>
              <a:t>False RTLS</a:t>
            </a:r>
            <a:r>
              <a:rPr lang="en-US" sz="800" dirty="0"/>
              <a:t> means the landing failed on the ground pad.</a:t>
            </a:r>
          </a:p>
          <a:p>
            <a:r>
              <a:rPr lang="en-US" sz="800" b="1" dirty="0"/>
              <a:t>True ASDS</a:t>
            </a:r>
            <a:r>
              <a:rPr lang="en-US" sz="800" dirty="0"/>
              <a:t> means the landing was successful on a drone ship, while </a:t>
            </a:r>
            <a:r>
              <a:rPr lang="en-US" sz="800" b="1" dirty="0"/>
              <a:t>False ASDS</a:t>
            </a:r>
            <a:r>
              <a:rPr lang="en-US" sz="800" dirty="0"/>
              <a:t> indicates the landing was unsuccessful on the drone ship.</a:t>
            </a:r>
          </a:p>
          <a:p>
            <a:r>
              <a:rPr lang="en-US" sz="800" dirty="0"/>
              <a:t>We convert these outcomes into training labels:</a:t>
            </a:r>
          </a:p>
          <a:p>
            <a:r>
              <a:rPr lang="en-US" sz="800" b="1" dirty="0"/>
              <a:t>1</a:t>
            </a:r>
            <a:r>
              <a:rPr lang="en-US" sz="800" dirty="0"/>
              <a:t> means the booster successfully landed.</a:t>
            </a:r>
          </a:p>
          <a:p>
            <a:r>
              <a:rPr lang="en-US" sz="800" b="1" dirty="0"/>
              <a:t>0</a:t>
            </a:r>
            <a:r>
              <a:rPr lang="en-US" sz="800" dirty="0"/>
              <a:t> means the landing was unsuccessful.</a:t>
            </a:r>
          </a:p>
          <a:p>
            <a:r>
              <a:rPr lang="en-US" sz="800" dirty="0"/>
              <a:t>The following tasks are also part of the data wrangling process:</a:t>
            </a:r>
          </a:p>
          <a:p>
            <a:r>
              <a:rPr lang="en-US" sz="800" dirty="0"/>
              <a:t>Perform exploratory data analysis (EDA) and determine training labels.</a:t>
            </a:r>
          </a:p>
          <a:p>
            <a:r>
              <a:rPr lang="en-US" sz="800" dirty="0"/>
              <a:t>Calculate the number of launches per site.</a:t>
            </a:r>
          </a:p>
          <a:p>
            <a:r>
              <a:rPr lang="en-US" sz="800" dirty="0"/>
              <a:t>Calculate the number and occurrences of each orbit.</a:t>
            </a:r>
          </a:p>
          <a:p>
            <a:r>
              <a:rPr lang="en-US" sz="800" dirty="0"/>
              <a:t>Calculate the number and occurrences of mission outcomes per orbit type.</a:t>
            </a:r>
          </a:p>
          <a:p>
            <a:r>
              <a:rPr lang="en-US" sz="800" dirty="0"/>
              <a:t>Create a landing outcome label from the Outcome column.</a:t>
            </a:r>
          </a:p>
          <a:p>
            <a:r>
              <a:rPr lang="en-US" sz="800" dirty="0"/>
              <a:t>Export the final data to CSV.</a:t>
            </a:r>
          </a:p>
          <a:p>
            <a:r>
              <a:rPr lang="en-US" sz="800" dirty="0"/>
              <a:t>GitHub URL: https://</a:t>
            </a:r>
            <a:r>
              <a:rPr lang="en-US" sz="800" dirty="0" err="1"/>
              <a:t>github.com</a:t>
            </a:r>
            <a:r>
              <a:rPr lang="en-US" sz="800" dirty="0"/>
              <a:t>/Bilalbaig11/Data-science-capstone-project/blob/main/labs-jupyter-spacex-Data%20wrangling.ipynb</a:t>
            </a:r>
          </a:p>
        </p:txBody>
      </p:sp>
      <p:pic>
        <p:nvPicPr>
          <p:cNvPr id="7" name="Picture 6" descr="A diagram of data collection&#10;&#10;Description automatically generated">
            <a:extLst>
              <a:ext uri="{FF2B5EF4-FFF2-40B4-BE49-F238E27FC236}">
                <a16:creationId xmlns:a16="http://schemas.microsoft.com/office/drawing/2014/main" id="{ED87C8F8-7E2E-051E-75A4-268289D4EDDD}"/>
              </a:ext>
            </a:extLst>
          </p:cNvPr>
          <p:cNvPicPr>
            <a:picLocks noChangeAspect="1"/>
          </p:cNvPicPr>
          <p:nvPr/>
        </p:nvPicPr>
        <p:blipFill>
          <a:blip r:embed="rId2"/>
          <a:stretch>
            <a:fillRect/>
          </a:stretch>
        </p:blipFill>
        <p:spPr>
          <a:xfrm>
            <a:off x="8109502" y="2079023"/>
            <a:ext cx="3615776" cy="2711832"/>
          </a:xfrm>
          <a:prstGeom prst="rect">
            <a:avLst/>
          </a:prstGeom>
        </p:spPr>
      </p:pic>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10</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838200" y="669925"/>
            <a:ext cx="4508946" cy="132556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sz="4400" kern="1200">
                <a:solidFill>
                  <a:schemeClr val="bg1"/>
                </a:solidFill>
                <a:latin typeface="+mj-lt"/>
                <a:ea typeface="+mj-ea"/>
                <a:cs typeface="+mj-cs"/>
              </a:rPr>
              <a:t>EDA with Data Visualization</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392667" y="2398957"/>
            <a:ext cx="9406666" cy="3526144"/>
          </a:xfrm>
          <a:prstGeom prst="rect">
            <a:avLst/>
          </a:prstGeom>
        </p:spPr>
        <p:txBody>
          <a:bodyPr vert="horz" lIns="91440" tIns="45720" rIns="91440" bIns="45720" rtlCol="0">
            <a:normAutofit/>
          </a:bodyPr>
          <a:lstStyle/>
          <a:p>
            <a:pPr marL="0"/>
            <a:r>
              <a:rPr lang="en-US" sz="800" b="1" dirty="0">
                <a:solidFill>
                  <a:schemeClr val="bg1"/>
                </a:solidFill>
              </a:rPr>
              <a:t>Charts Plotted:</a:t>
            </a:r>
          </a:p>
          <a:p>
            <a:r>
              <a:rPr lang="en-US" sz="800" dirty="0">
                <a:solidFill>
                  <a:schemeClr val="bg1"/>
                </a:solidFill>
              </a:rPr>
              <a:t>Various charts were created to analyze different relationships in the dataset, including:</a:t>
            </a:r>
          </a:p>
          <a:p>
            <a:r>
              <a:rPr lang="en-US" sz="800" dirty="0">
                <a:solidFill>
                  <a:schemeClr val="bg1"/>
                </a:solidFill>
              </a:rPr>
              <a:t>Flight Number vs. Payload Mass</a:t>
            </a:r>
          </a:p>
          <a:p>
            <a:r>
              <a:rPr lang="en-US" sz="800" dirty="0">
                <a:solidFill>
                  <a:schemeClr val="bg1"/>
                </a:solidFill>
              </a:rPr>
              <a:t>Flight Number vs. Launch Site</a:t>
            </a:r>
          </a:p>
          <a:p>
            <a:r>
              <a:rPr lang="en-US" sz="800" dirty="0">
                <a:solidFill>
                  <a:schemeClr val="bg1"/>
                </a:solidFill>
              </a:rPr>
              <a:t>Payload Mass vs. Launch Site</a:t>
            </a:r>
          </a:p>
          <a:p>
            <a:r>
              <a:rPr lang="en-US" sz="800" dirty="0">
                <a:solidFill>
                  <a:schemeClr val="bg1"/>
                </a:solidFill>
              </a:rPr>
              <a:t>Orbit Type vs. Success Rate</a:t>
            </a:r>
          </a:p>
          <a:p>
            <a:r>
              <a:rPr lang="en-US" sz="800" dirty="0">
                <a:solidFill>
                  <a:schemeClr val="bg1"/>
                </a:solidFill>
              </a:rPr>
              <a:t>Flight Number vs. Orbit Type</a:t>
            </a:r>
          </a:p>
          <a:p>
            <a:r>
              <a:rPr lang="en-US" sz="800" dirty="0">
                <a:solidFill>
                  <a:schemeClr val="bg1"/>
                </a:solidFill>
              </a:rPr>
              <a:t>Payload Mass vs. Orbit Type</a:t>
            </a:r>
          </a:p>
          <a:p>
            <a:r>
              <a:rPr lang="en-US" sz="800" dirty="0">
                <a:solidFill>
                  <a:schemeClr val="bg1"/>
                </a:solidFill>
              </a:rPr>
              <a:t>Success Rate Yearly Trend</a:t>
            </a:r>
          </a:p>
          <a:p>
            <a:r>
              <a:rPr lang="en-US" sz="800" b="1" dirty="0">
                <a:solidFill>
                  <a:schemeClr val="bg1"/>
                </a:solidFill>
              </a:rPr>
              <a:t>Chart Interpretations:</a:t>
            </a:r>
          </a:p>
          <a:p>
            <a:r>
              <a:rPr lang="en-US" sz="800" b="1" dirty="0">
                <a:solidFill>
                  <a:schemeClr val="bg1"/>
                </a:solidFill>
              </a:rPr>
              <a:t>Scatter plots</a:t>
            </a:r>
            <a:r>
              <a:rPr lang="en-US" sz="800" dirty="0">
                <a:solidFill>
                  <a:schemeClr val="bg1"/>
                </a:solidFill>
              </a:rPr>
              <a:t> visualize the relationships between variables. If a pattern is observed, these relationships can be utilized in a machine learning model.</a:t>
            </a:r>
          </a:p>
          <a:p>
            <a:r>
              <a:rPr lang="en-US" sz="800" b="1" dirty="0">
                <a:solidFill>
                  <a:schemeClr val="bg1"/>
                </a:solidFill>
              </a:rPr>
              <a:t>Bar charts</a:t>
            </a:r>
            <a:r>
              <a:rPr lang="en-US" sz="800" dirty="0">
                <a:solidFill>
                  <a:schemeClr val="bg1"/>
                </a:solidFill>
              </a:rPr>
              <a:t> compare discrete categories, helping to illustrate the relationship between different categories and their corresponding values.</a:t>
            </a:r>
          </a:p>
          <a:p>
            <a:r>
              <a:rPr lang="en-US" sz="800" b="1" dirty="0">
                <a:solidFill>
                  <a:schemeClr val="bg1"/>
                </a:solidFill>
              </a:rPr>
              <a:t>Line charts</a:t>
            </a:r>
            <a:r>
              <a:rPr lang="en-US" sz="800" dirty="0">
                <a:solidFill>
                  <a:schemeClr val="bg1"/>
                </a:solidFill>
              </a:rPr>
              <a:t> capture trends over time, providing insights into how data evolves in a time series.</a:t>
            </a:r>
          </a:p>
          <a:p>
            <a:r>
              <a:rPr lang="en-US" sz="800" dirty="0">
                <a:solidFill>
                  <a:schemeClr val="bg1"/>
                </a:solidFill>
              </a:rPr>
              <a:t>Let me know if you need any refinements!</a:t>
            </a:r>
          </a:p>
          <a:p>
            <a:r>
              <a:rPr lang="en-US" sz="800" dirty="0">
                <a:solidFill>
                  <a:schemeClr val="bg1"/>
                </a:solidFill>
              </a:rPr>
              <a:t>The </a:t>
            </a:r>
            <a:r>
              <a:rPr lang="en-US" sz="800" dirty="0" err="1">
                <a:solidFill>
                  <a:schemeClr val="bg1"/>
                </a:solidFill>
              </a:rPr>
              <a:t>github</a:t>
            </a:r>
            <a:r>
              <a:rPr lang="en-US" sz="800" dirty="0">
                <a:solidFill>
                  <a:schemeClr val="bg1"/>
                </a:solidFill>
              </a:rPr>
              <a:t> link is: https://</a:t>
            </a:r>
            <a:r>
              <a:rPr lang="en-US" sz="800" dirty="0" err="1">
                <a:solidFill>
                  <a:schemeClr val="bg1"/>
                </a:solidFill>
              </a:rPr>
              <a:t>github.com</a:t>
            </a:r>
            <a:r>
              <a:rPr lang="en-US" sz="800" dirty="0">
                <a:solidFill>
                  <a:schemeClr val="bg1"/>
                </a:solidFill>
              </a:rPr>
              <a:t>/Bilalbaig11/Data-science-capstone-project/blob/main/</a:t>
            </a:r>
            <a:r>
              <a:rPr lang="en-US" sz="800" dirty="0" err="1">
                <a:solidFill>
                  <a:schemeClr val="bg1"/>
                </a:solidFill>
              </a:rPr>
              <a:t>visualization.ipynb</a:t>
            </a:r>
            <a:endParaRPr lang="en-US" sz="800" dirty="0">
              <a:solidFill>
                <a:schemeClr val="bg1"/>
              </a:solidFill>
            </a:endParaRPr>
          </a:p>
          <a:p>
            <a:endParaRPr lang="en-US" sz="800" dirty="0">
              <a:solidFill>
                <a:schemeClr val="bg1"/>
              </a:solidFill>
            </a:endParaRPr>
          </a:p>
          <a:p>
            <a:endParaRPr lang="en-US" sz="800" dirty="0">
              <a:solidFill>
                <a:schemeClr val="bg1"/>
              </a:solidFill>
            </a:endParaRPr>
          </a:p>
          <a:p>
            <a:endParaRPr lang="en-US" sz="8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bg1">
                    <a:lumMod val="50000"/>
                  </a:schemeClr>
                </a:solidFill>
                <a:latin typeface="+mn-lt"/>
              </a:rPr>
              <a:pPr>
                <a:spcAft>
                  <a:spcPts val="600"/>
                </a:spcAft>
              </a:pPr>
              <a:t>11</a:t>
            </a:fld>
            <a:endParaRPr lang="en-US" sz="1200">
              <a:solidFill>
                <a:schemeClr val="bg1">
                  <a:lumMod val="50000"/>
                </a:schemeClr>
              </a:solidFill>
              <a:latin typeface="+mn-lt"/>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1014141" y="1450655"/>
            <a:ext cx="3932030" cy="395669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8000" kern="1200">
                <a:solidFill>
                  <a:schemeClr val="bg1"/>
                </a:solidFill>
                <a:latin typeface="+mj-lt"/>
                <a:ea typeface="+mj-ea"/>
                <a:cs typeface="+mj-cs"/>
              </a:rPr>
              <a:t>EDA with SQL</a:t>
            </a:r>
          </a:p>
        </p:txBody>
      </p:sp>
      <p:cxnSp>
        <p:nvCxnSpPr>
          <p:cNvPr id="12" name="Straight Connector 11">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96000" y="1108061"/>
            <a:ext cx="5008901" cy="4571972"/>
          </a:xfrm>
          <a:prstGeom prst="rect">
            <a:avLst/>
          </a:prstGeom>
        </p:spPr>
        <p:txBody>
          <a:bodyPr vert="horz" lIns="91440" tIns="45720" rIns="91440" bIns="45720" rtlCol="0" anchor="ctr">
            <a:normAutofit fontScale="92500" lnSpcReduction="10000"/>
          </a:bodyPr>
          <a:lstStyle/>
          <a:p>
            <a:r>
              <a:rPr lang="en-US" sz="1600" b="1" dirty="0">
                <a:solidFill>
                  <a:schemeClr val="bg1"/>
                </a:solidFill>
              </a:rPr>
              <a:t>SQL-Based Exploratory Data Analysis on SpaceX Dataset:</a:t>
            </a:r>
          </a:p>
          <a:p>
            <a:r>
              <a:rPr lang="en-US" sz="1600" dirty="0">
                <a:solidFill>
                  <a:schemeClr val="bg1"/>
                </a:solidFill>
              </a:rPr>
              <a:t>The SpaceX dataset was loaded into a </a:t>
            </a:r>
            <a:r>
              <a:rPr lang="en-US" sz="1600" b="1" dirty="0">
                <a:solidFill>
                  <a:schemeClr val="bg1"/>
                </a:solidFill>
              </a:rPr>
              <a:t>PostgreSQL database</a:t>
            </a:r>
            <a:r>
              <a:rPr lang="en-US" sz="1600" dirty="0">
                <a:solidFill>
                  <a:schemeClr val="bg1"/>
                </a:solidFill>
              </a:rPr>
              <a:t> directly within the </a:t>
            </a:r>
            <a:r>
              <a:rPr lang="en-US" sz="1600" dirty="0" err="1">
                <a:solidFill>
                  <a:schemeClr val="bg1"/>
                </a:solidFill>
              </a:rPr>
              <a:t>Jupyter</a:t>
            </a:r>
            <a:r>
              <a:rPr lang="en-US" sz="1600" dirty="0">
                <a:solidFill>
                  <a:schemeClr val="bg1"/>
                </a:solidFill>
              </a:rPr>
              <a:t> Notebook.</a:t>
            </a:r>
          </a:p>
          <a:p>
            <a:r>
              <a:rPr lang="en-US" sz="1600" b="1" dirty="0">
                <a:solidFill>
                  <a:schemeClr val="bg1"/>
                </a:solidFill>
              </a:rPr>
              <a:t>Exploratory Data Analysis (EDA)</a:t>
            </a:r>
            <a:r>
              <a:rPr lang="en-US" sz="1600" dirty="0">
                <a:solidFill>
                  <a:schemeClr val="bg1"/>
                </a:solidFill>
              </a:rPr>
              <a:t> was performed using SQL queries to extract insights, including:</a:t>
            </a:r>
          </a:p>
          <a:p>
            <a:pPr marL="742950" lvl="1"/>
            <a:r>
              <a:rPr lang="en-US" sz="1600" dirty="0">
                <a:solidFill>
                  <a:schemeClr val="bg1"/>
                </a:solidFill>
              </a:rPr>
              <a:t>Identifying unique launch sites involved in space missions.</a:t>
            </a:r>
          </a:p>
          <a:p>
            <a:pPr marL="742950" lvl="1"/>
            <a:r>
              <a:rPr lang="en-US" sz="1600" dirty="0">
                <a:solidFill>
                  <a:schemeClr val="bg1"/>
                </a:solidFill>
              </a:rPr>
              <a:t>Calculating the total payload mass carried by NASA (CRS) booster launches.</a:t>
            </a:r>
          </a:p>
          <a:p>
            <a:pPr marL="742950" lvl="1"/>
            <a:r>
              <a:rPr lang="en-US" sz="1600" dirty="0">
                <a:solidFill>
                  <a:schemeClr val="bg1"/>
                </a:solidFill>
              </a:rPr>
              <a:t>Determining the average payload mass for the </a:t>
            </a:r>
            <a:r>
              <a:rPr lang="en-US" sz="1600" b="1" dirty="0">
                <a:solidFill>
                  <a:schemeClr val="bg1"/>
                </a:solidFill>
              </a:rPr>
              <a:t>F9 v1.1</a:t>
            </a:r>
            <a:r>
              <a:rPr lang="en-US" sz="1600" dirty="0">
                <a:solidFill>
                  <a:schemeClr val="bg1"/>
                </a:solidFill>
              </a:rPr>
              <a:t> booster version.</a:t>
            </a:r>
          </a:p>
          <a:p>
            <a:pPr marL="742950" lvl="1"/>
            <a:r>
              <a:rPr lang="en-US" sz="1600" dirty="0">
                <a:solidFill>
                  <a:schemeClr val="bg1"/>
                </a:solidFill>
              </a:rPr>
              <a:t>Summarizing the total count of </a:t>
            </a:r>
            <a:r>
              <a:rPr lang="en-US" sz="1600" b="1" dirty="0">
                <a:solidFill>
                  <a:schemeClr val="bg1"/>
                </a:solidFill>
              </a:rPr>
              <a:t>successful</a:t>
            </a:r>
            <a:r>
              <a:rPr lang="en-US" sz="1600" dirty="0">
                <a:solidFill>
                  <a:schemeClr val="bg1"/>
                </a:solidFill>
              </a:rPr>
              <a:t> and </a:t>
            </a:r>
            <a:r>
              <a:rPr lang="en-US" sz="1600" b="1" dirty="0">
                <a:solidFill>
                  <a:schemeClr val="bg1"/>
                </a:solidFill>
              </a:rPr>
              <a:t>failed</a:t>
            </a:r>
            <a:r>
              <a:rPr lang="en-US" sz="1600" dirty="0">
                <a:solidFill>
                  <a:schemeClr val="bg1"/>
                </a:solidFill>
              </a:rPr>
              <a:t> mission outcomes.</a:t>
            </a:r>
          </a:p>
          <a:p>
            <a:pPr marL="742950" lvl="1"/>
            <a:r>
              <a:rPr lang="en-US" sz="1600" dirty="0">
                <a:solidFill>
                  <a:schemeClr val="bg1"/>
                </a:solidFill>
              </a:rPr>
              <a:t>Analyzing failed landings on drone ships, including booster versions and launch site details.</a:t>
            </a:r>
          </a:p>
          <a:p>
            <a:pPr marL="742950" lvl="1"/>
            <a:r>
              <a:rPr lang="en-US" sz="1600" dirty="0">
                <a:solidFill>
                  <a:schemeClr val="bg1"/>
                </a:solidFill>
              </a:rPr>
              <a:t>The </a:t>
            </a:r>
            <a:r>
              <a:rPr lang="en-US" sz="1600" dirty="0" err="1">
                <a:solidFill>
                  <a:schemeClr val="bg1"/>
                </a:solidFill>
              </a:rPr>
              <a:t>github</a:t>
            </a:r>
            <a:r>
              <a:rPr lang="en-US" sz="1600" dirty="0">
                <a:solidFill>
                  <a:schemeClr val="bg1"/>
                </a:solidFill>
              </a:rPr>
              <a:t> link </a:t>
            </a:r>
            <a:r>
              <a:rPr lang="en-US" sz="1600" dirty="0" err="1">
                <a:solidFill>
                  <a:schemeClr val="bg1"/>
                </a:solidFill>
              </a:rPr>
              <a:t>is:https</a:t>
            </a:r>
            <a:r>
              <a:rPr lang="en-US" sz="1600" dirty="0">
                <a:solidFill>
                  <a:schemeClr val="bg1"/>
                </a:solidFill>
              </a:rPr>
              <a:t>://</a:t>
            </a:r>
            <a:r>
              <a:rPr lang="en-US" sz="1600" dirty="0" err="1">
                <a:solidFill>
                  <a:schemeClr val="bg1"/>
                </a:solidFill>
              </a:rPr>
              <a:t>github.com</a:t>
            </a:r>
            <a:r>
              <a:rPr lang="en-US" sz="1600" dirty="0">
                <a:solidFill>
                  <a:schemeClr val="bg1"/>
                </a:solidFill>
              </a:rPr>
              <a:t>/Bilalbaig11/Data-science-capstone-project/blob/main/</a:t>
            </a:r>
            <a:r>
              <a:rPr lang="en-US" sz="1600" dirty="0" err="1">
                <a:solidFill>
                  <a:schemeClr val="bg1"/>
                </a:solidFill>
              </a:rPr>
              <a:t>jupyter</a:t>
            </a:r>
            <a:r>
              <a:rPr lang="en-US" sz="1600" dirty="0">
                <a:solidFill>
                  <a:schemeClr val="bg1"/>
                </a:solidFill>
              </a:rPr>
              <a:t>-labs-</a:t>
            </a:r>
            <a:r>
              <a:rPr lang="en-US" sz="1600" dirty="0" err="1">
                <a:solidFill>
                  <a:schemeClr val="bg1"/>
                </a:solidFill>
              </a:rPr>
              <a:t>eda</a:t>
            </a:r>
            <a:r>
              <a:rPr lang="en-US" sz="1600" dirty="0">
                <a:solidFill>
                  <a:schemeClr val="bg1"/>
                </a:solidFill>
              </a:rPr>
              <a:t>-</a:t>
            </a:r>
            <a:r>
              <a:rPr lang="en-US" sz="1600" dirty="0" err="1">
                <a:solidFill>
                  <a:schemeClr val="bg1"/>
                </a:solidFill>
              </a:rPr>
              <a:t>sql-coursera_sqllite.ipynb</a:t>
            </a:r>
            <a:endParaRPr lang="en-US" sz="1600" dirty="0">
              <a:solidFill>
                <a:schemeClr val="bg1"/>
              </a:solidFill>
            </a:endParaRPr>
          </a:p>
        </p:txBody>
      </p:sp>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9303026" y="6356350"/>
            <a:ext cx="2050774" cy="365125"/>
          </a:xfrm>
        </p:spPr>
        <p:txBody>
          <a:bodyPr vert="horz" lIns="91440" tIns="45720" rIns="91440" bIns="45720" rtlCol="0" anchor="ctr">
            <a:normAutofit/>
          </a:bodyPr>
          <a:lstStyle/>
          <a:p>
            <a:pPr>
              <a:spcAft>
                <a:spcPts val="600"/>
              </a:spcAft>
            </a:pPr>
            <a:fld id="{5075537C-CA84-1446-933C-8E9D027F9201}" type="slidenum">
              <a:rPr lang="en-US" sz="1200">
                <a:solidFill>
                  <a:schemeClr val="bg1">
                    <a:lumMod val="50000"/>
                  </a:schemeClr>
                </a:solidFill>
                <a:latin typeface="+mn-lt"/>
              </a:rPr>
              <a:pPr>
                <a:spcAft>
                  <a:spcPts val="600"/>
                </a:spcAft>
              </a:pPr>
              <a:t>12</a:t>
            </a:fld>
            <a:endParaRPr lang="en-US" sz="1200">
              <a:solidFill>
                <a:schemeClr val="bg1">
                  <a:lumMod val="50000"/>
                </a:schemeClr>
              </a:solidFill>
              <a:latin typeface="+mn-lt"/>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1014141" y="1450655"/>
            <a:ext cx="3932030" cy="395669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6800" kern="1200">
                <a:solidFill>
                  <a:schemeClr val="bg1"/>
                </a:solidFill>
                <a:latin typeface="+mj-lt"/>
                <a:ea typeface="+mj-ea"/>
                <a:cs typeface="+mj-cs"/>
              </a:rPr>
              <a:t>Build an Interactive Map with Folium</a:t>
            </a:r>
          </a:p>
        </p:txBody>
      </p:sp>
      <p:cxnSp>
        <p:nvCxnSpPr>
          <p:cNvPr id="12" name="Straight Connector 11">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96000" y="1108061"/>
            <a:ext cx="5008901" cy="4571972"/>
          </a:xfrm>
          <a:prstGeom prst="rect">
            <a:avLst/>
          </a:prstGeom>
        </p:spPr>
        <p:txBody>
          <a:bodyPr vert="horz" lIns="91440" tIns="45720" rIns="91440" bIns="45720" rtlCol="0" anchor="ctr">
            <a:normAutofit fontScale="92500" lnSpcReduction="20000"/>
          </a:bodyPr>
          <a:lstStyle/>
          <a:p>
            <a:r>
              <a:rPr lang="en-US" sz="1700" b="1" dirty="0">
                <a:solidFill>
                  <a:schemeClr val="bg1"/>
                </a:solidFill>
              </a:rPr>
              <a:t>Geospatial Analysis of SpaceX Launch Sites:</a:t>
            </a:r>
          </a:p>
          <a:p>
            <a:r>
              <a:rPr lang="en-US" sz="1700" b="1" dirty="0">
                <a:solidFill>
                  <a:schemeClr val="bg1"/>
                </a:solidFill>
              </a:rPr>
              <a:t>Mapped all launch sites</a:t>
            </a:r>
            <a:r>
              <a:rPr lang="en-US" sz="1700" dirty="0">
                <a:solidFill>
                  <a:schemeClr val="bg1"/>
                </a:solidFill>
              </a:rPr>
              <a:t> using markers, circles, and lines on a </a:t>
            </a:r>
            <a:r>
              <a:rPr lang="en-US" sz="1700" b="1" dirty="0">
                <a:solidFill>
                  <a:schemeClr val="bg1"/>
                </a:solidFill>
              </a:rPr>
              <a:t>Folium</a:t>
            </a:r>
            <a:r>
              <a:rPr lang="en-US" sz="1700" dirty="0">
                <a:solidFill>
                  <a:schemeClr val="bg1"/>
                </a:solidFill>
              </a:rPr>
              <a:t> map to visualize launch successes and failures.</a:t>
            </a:r>
          </a:p>
          <a:p>
            <a:r>
              <a:rPr lang="en-US" sz="1700" b="1" dirty="0">
                <a:solidFill>
                  <a:schemeClr val="bg1"/>
                </a:solidFill>
              </a:rPr>
              <a:t>Classified launch outcomes</a:t>
            </a:r>
            <a:r>
              <a:rPr lang="en-US" sz="1700" dirty="0">
                <a:solidFill>
                  <a:schemeClr val="bg1"/>
                </a:solidFill>
              </a:rPr>
              <a:t> into two categories:</a:t>
            </a:r>
          </a:p>
          <a:p>
            <a:pPr marL="742950" lvl="1"/>
            <a:r>
              <a:rPr lang="en-US" sz="1700" dirty="0">
                <a:solidFill>
                  <a:schemeClr val="bg1"/>
                </a:solidFill>
              </a:rPr>
              <a:t>0 for failure</a:t>
            </a:r>
          </a:p>
          <a:p>
            <a:pPr marL="742950" lvl="1"/>
            <a:r>
              <a:rPr lang="en-US" sz="1700" dirty="0">
                <a:solidFill>
                  <a:schemeClr val="bg1"/>
                </a:solidFill>
              </a:rPr>
              <a:t>1 for success</a:t>
            </a:r>
          </a:p>
          <a:p>
            <a:r>
              <a:rPr lang="en-US" sz="1700" b="1" dirty="0">
                <a:solidFill>
                  <a:schemeClr val="bg1"/>
                </a:solidFill>
              </a:rPr>
              <a:t>Used color-coded marker clusters</a:t>
            </a:r>
            <a:r>
              <a:rPr lang="en-US" sz="1700" dirty="0">
                <a:solidFill>
                  <a:schemeClr val="bg1"/>
                </a:solidFill>
              </a:rPr>
              <a:t> to identify launch sites with </a:t>
            </a:r>
            <a:r>
              <a:rPr lang="en-US" sz="1700" b="1" dirty="0">
                <a:solidFill>
                  <a:schemeClr val="bg1"/>
                </a:solidFill>
              </a:rPr>
              <a:t>higher success rates</a:t>
            </a:r>
            <a:r>
              <a:rPr lang="en-US" sz="1700" dirty="0">
                <a:solidFill>
                  <a:schemeClr val="bg1"/>
                </a:solidFill>
              </a:rPr>
              <a:t>.</a:t>
            </a:r>
          </a:p>
          <a:p>
            <a:r>
              <a:rPr lang="en-US" sz="1700" b="1" dirty="0">
                <a:solidFill>
                  <a:schemeClr val="bg1"/>
                </a:solidFill>
              </a:rPr>
              <a:t>Calculated distances</a:t>
            </a:r>
            <a:r>
              <a:rPr lang="en-US" sz="1700" dirty="0">
                <a:solidFill>
                  <a:schemeClr val="bg1"/>
                </a:solidFill>
              </a:rPr>
              <a:t> between launch sites and nearby features to answer key questions:</a:t>
            </a:r>
          </a:p>
          <a:p>
            <a:pPr marL="742950" lvl="1"/>
            <a:r>
              <a:rPr lang="en-US" sz="1700" dirty="0">
                <a:solidFill>
                  <a:schemeClr val="bg1"/>
                </a:solidFill>
              </a:rPr>
              <a:t>Are launch sites located near railways, highways, and coastlines?</a:t>
            </a:r>
          </a:p>
          <a:p>
            <a:pPr marL="742950" lvl="1"/>
            <a:r>
              <a:rPr lang="en-US" sz="1700" dirty="0">
                <a:solidFill>
                  <a:schemeClr val="bg1"/>
                </a:solidFill>
              </a:rPr>
              <a:t>Do launch sites maintain a specific distance from cities?</a:t>
            </a:r>
          </a:p>
          <a:p>
            <a:pPr marL="742950" lvl="1"/>
            <a:r>
              <a:rPr lang="en-US" sz="1700" dirty="0">
                <a:solidFill>
                  <a:schemeClr val="bg1"/>
                </a:solidFill>
              </a:rPr>
              <a:t>THE </a:t>
            </a:r>
            <a:r>
              <a:rPr lang="en-US" sz="1700" dirty="0" err="1">
                <a:solidFill>
                  <a:schemeClr val="bg1"/>
                </a:solidFill>
              </a:rPr>
              <a:t>github</a:t>
            </a:r>
            <a:r>
              <a:rPr lang="en-US" sz="1700" dirty="0">
                <a:solidFill>
                  <a:schemeClr val="bg1"/>
                </a:solidFill>
              </a:rPr>
              <a:t> link is :https://</a:t>
            </a:r>
            <a:r>
              <a:rPr lang="en-US" sz="1700" dirty="0" err="1">
                <a:solidFill>
                  <a:schemeClr val="bg1"/>
                </a:solidFill>
              </a:rPr>
              <a:t>github.com</a:t>
            </a:r>
            <a:r>
              <a:rPr lang="en-US" sz="1700" dirty="0">
                <a:solidFill>
                  <a:schemeClr val="bg1"/>
                </a:solidFill>
              </a:rPr>
              <a:t>/Bilalbaig11/Data-science-capstone-project/blob/main/lab_jupyter_launch_site_location%20(1).</a:t>
            </a:r>
            <a:r>
              <a:rPr lang="en-US" sz="1700" dirty="0" err="1">
                <a:solidFill>
                  <a:schemeClr val="bg1"/>
                </a:solidFill>
              </a:rPr>
              <a:t>ipynb</a:t>
            </a:r>
            <a:endParaRPr lang="en-US" sz="1700" dirty="0">
              <a:solidFill>
                <a:schemeClr val="bg1"/>
              </a:solidFill>
            </a:endParaRPr>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9303026" y="6356350"/>
            <a:ext cx="2050774" cy="365125"/>
          </a:xfrm>
        </p:spPr>
        <p:txBody>
          <a:bodyPr vert="horz" lIns="91440" tIns="45720" rIns="91440" bIns="45720" rtlCol="0" anchor="ctr">
            <a:normAutofit/>
          </a:bodyPr>
          <a:lstStyle/>
          <a:p>
            <a:pPr>
              <a:spcAft>
                <a:spcPts val="600"/>
              </a:spcAft>
            </a:pPr>
            <a:fld id="{5075537C-CA84-1446-933C-8E9D027F9201}" type="slidenum">
              <a:rPr lang="en-US" sz="1200">
                <a:solidFill>
                  <a:schemeClr val="bg1">
                    <a:lumMod val="50000"/>
                  </a:schemeClr>
                </a:solidFill>
                <a:latin typeface="+mn-lt"/>
              </a:rPr>
              <a:pPr>
                <a:spcAft>
                  <a:spcPts val="600"/>
                </a:spcAft>
              </a:pPr>
              <a:t>13</a:t>
            </a:fld>
            <a:endParaRPr lang="en-US" sz="1200">
              <a:solidFill>
                <a:schemeClr val="bg1">
                  <a:lumMod val="50000"/>
                </a:schemeClr>
              </a:solidFill>
              <a:latin typeface="+mn-lt"/>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1014141" y="1450655"/>
            <a:ext cx="3932030" cy="395669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6800" kern="1200">
                <a:solidFill>
                  <a:schemeClr val="bg1"/>
                </a:solidFill>
                <a:latin typeface="+mj-lt"/>
                <a:ea typeface="+mj-ea"/>
                <a:cs typeface="+mj-cs"/>
              </a:rPr>
              <a:t>Predictive Analysis (Classification)</a:t>
            </a:r>
          </a:p>
        </p:txBody>
      </p:sp>
      <p:cxnSp>
        <p:nvCxnSpPr>
          <p:cNvPr id="12" name="Straight Connector 11">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96000" y="1108061"/>
            <a:ext cx="5008901" cy="4571972"/>
          </a:xfrm>
          <a:prstGeom prst="rect">
            <a:avLst/>
          </a:prstGeom>
        </p:spPr>
        <p:txBody>
          <a:bodyPr vert="horz" lIns="91440" tIns="45720" rIns="91440" bIns="45720" rtlCol="0" anchor="ctr">
            <a:normAutofit fontScale="92500" lnSpcReduction="10000"/>
          </a:bodyPr>
          <a:lstStyle/>
          <a:p>
            <a:r>
              <a:rPr lang="en-US" sz="2000" b="1" dirty="0">
                <a:solidFill>
                  <a:schemeClr val="bg1"/>
                </a:solidFill>
              </a:rPr>
              <a:t>Machine Learning Model Development:</a:t>
            </a:r>
          </a:p>
          <a:p>
            <a:r>
              <a:rPr lang="en-US" sz="2000" b="1" dirty="0">
                <a:solidFill>
                  <a:schemeClr val="bg1"/>
                </a:solidFill>
              </a:rPr>
              <a:t>Loaded and preprocessed data</a:t>
            </a:r>
            <a:r>
              <a:rPr lang="en-US" sz="2000" dirty="0">
                <a:solidFill>
                  <a:schemeClr val="bg1"/>
                </a:solidFill>
              </a:rPr>
              <a:t> using </a:t>
            </a:r>
            <a:r>
              <a:rPr lang="en-US" sz="2000" b="1" dirty="0">
                <a:solidFill>
                  <a:schemeClr val="bg1"/>
                </a:solidFill>
              </a:rPr>
              <a:t>NumPy</a:t>
            </a:r>
            <a:r>
              <a:rPr lang="en-US" sz="2000" dirty="0">
                <a:solidFill>
                  <a:schemeClr val="bg1"/>
                </a:solidFill>
              </a:rPr>
              <a:t> and </a:t>
            </a:r>
            <a:r>
              <a:rPr lang="en-US" sz="2000" b="1" dirty="0">
                <a:solidFill>
                  <a:schemeClr val="bg1"/>
                </a:solidFill>
              </a:rPr>
              <a:t>Pandas</a:t>
            </a:r>
            <a:r>
              <a:rPr lang="en-US" sz="2000" dirty="0">
                <a:solidFill>
                  <a:schemeClr val="bg1"/>
                </a:solidFill>
              </a:rPr>
              <a:t>, then split it into training and testing sets.</a:t>
            </a:r>
          </a:p>
          <a:p>
            <a:r>
              <a:rPr lang="en-US" sz="2000" b="1" dirty="0">
                <a:solidFill>
                  <a:schemeClr val="bg1"/>
                </a:solidFill>
              </a:rPr>
              <a:t>Built multiple machine learning models</a:t>
            </a:r>
            <a:r>
              <a:rPr lang="en-US" sz="2000" dirty="0">
                <a:solidFill>
                  <a:schemeClr val="bg1"/>
                </a:solidFill>
              </a:rPr>
              <a:t> and optimized hyperparameters using </a:t>
            </a:r>
            <a:r>
              <a:rPr lang="en-US" sz="2000" b="1" dirty="0" err="1">
                <a:solidFill>
                  <a:schemeClr val="bg1"/>
                </a:solidFill>
              </a:rPr>
              <a:t>GridSearchCV</a:t>
            </a:r>
            <a:r>
              <a:rPr lang="en-US" sz="2000" dirty="0">
                <a:solidFill>
                  <a:schemeClr val="bg1"/>
                </a:solidFill>
              </a:rPr>
              <a:t>.</a:t>
            </a:r>
          </a:p>
          <a:p>
            <a:r>
              <a:rPr lang="en-US" sz="2000" b="1" dirty="0">
                <a:solidFill>
                  <a:schemeClr val="bg1"/>
                </a:solidFill>
              </a:rPr>
              <a:t>Used accuracy as the performance metric</a:t>
            </a:r>
            <a:r>
              <a:rPr lang="en-US" sz="2000" dirty="0">
                <a:solidFill>
                  <a:schemeClr val="bg1"/>
                </a:solidFill>
              </a:rPr>
              <a:t>, improving the model through </a:t>
            </a:r>
            <a:r>
              <a:rPr lang="en-US" sz="2000" b="1" dirty="0">
                <a:solidFill>
                  <a:schemeClr val="bg1"/>
                </a:solidFill>
              </a:rPr>
              <a:t>feature engineering</a:t>
            </a:r>
            <a:r>
              <a:rPr lang="en-US" sz="2000" dirty="0">
                <a:solidFill>
                  <a:schemeClr val="bg1"/>
                </a:solidFill>
              </a:rPr>
              <a:t> and </a:t>
            </a:r>
            <a:r>
              <a:rPr lang="en-US" sz="2000" b="1" dirty="0">
                <a:solidFill>
                  <a:schemeClr val="bg1"/>
                </a:solidFill>
              </a:rPr>
              <a:t>algorithm tuning</a:t>
            </a:r>
            <a:r>
              <a:rPr lang="en-US" sz="2000" dirty="0">
                <a:solidFill>
                  <a:schemeClr val="bg1"/>
                </a:solidFill>
              </a:rPr>
              <a:t>.</a:t>
            </a:r>
          </a:p>
          <a:p>
            <a:r>
              <a:rPr lang="en-US" sz="2000" b="1" dirty="0">
                <a:solidFill>
                  <a:schemeClr val="bg1"/>
                </a:solidFill>
              </a:rPr>
              <a:t>Identified the best-performing classification model</a:t>
            </a:r>
            <a:r>
              <a:rPr lang="en-US" sz="2000" dirty="0">
                <a:solidFill>
                  <a:schemeClr val="bg1"/>
                </a:solidFill>
              </a:rPr>
              <a:t> based on evaluation metrics.</a:t>
            </a:r>
          </a:p>
          <a:p>
            <a:r>
              <a:rPr lang="en-US" sz="2000" dirty="0">
                <a:solidFill>
                  <a:schemeClr val="bg1"/>
                </a:solidFill>
              </a:rPr>
              <a:t>THE </a:t>
            </a:r>
            <a:r>
              <a:rPr lang="en-US" sz="2000" dirty="0" err="1">
                <a:solidFill>
                  <a:schemeClr val="bg1"/>
                </a:solidFill>
              </a:rPr>
              <a:t>github</a:t>
            </a:r>
            <a:r>
              <a:rPr lang="en-US" sz="2000" dirty="0">
                <a:solidFill>
                  <a:schemeClr val="bg1"/>
                </a:solidFill>
              </a:rPr>
              <a:t> link is: https://</a:t>
            </a:r>
            <a:r>
              <a:rPr lang="en-US" sz="2000" dirty="0" err="1">
                <a:solidFill>
                  <a:schemeClr val="bg1"/>
                </a:solidFill>
              </a:rPr>
              <a:t>github.com</a:t>
            </a:r>
            <a:r>
              <a:rPr lang="en-US" sz="2000" dirty="0">
                <a:solidFill>
                  <a:schemeClr val="bg1"/>
                </a:solidFill>
              </a:rPr>
              <a:t>/Bilalbaig11/Data-science-capstone-project/blob/main/</a:t>
            </a:r>
            <a:r>
              <a:rPr lang="en-US" sz="2000" dirty="0" err="1">
                <a:solidFill>
                  <a:schemeClr val="bg1"/>
                </a:solidFill>
              </a:rPr>
              <a:t>machinelearning.ipynb</a:t>
            </a:r>
            <a:endParaRPr lang="en-US" sz="2000" dirty="0">
              <a:solidFill>
                <a:schemeClr val="bg1"/>
              </a:solidFill>
            </a:endParaRPr>
          </a:p>
        </p:txBody>
      </p:sp>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9303026" y="6356350"/>
            <a:ext cx="2050774" cy="365125"/>
          </a:xfrm>
        </p:spPr>
        <p:txBody>
          <a:bodyPr vert="horz" lIns="91440" tIns="45720" rIns="91440" bIns="45720" rtlCol="0" anchor="ctr">
            <a:normAutofit/>
          </a:bodyPr>
          <a:lstStyle/>
          <a:p>
            <a:pPr>
              <a:spcAft>
                <a:spcPts val="600"/>
              </a:spcAft>
            </a:pPr>
            <a:fld id="{5075537C-CA84-1446-933C-8E9D027F9201}" type="slidenum">
              <a:rPr lang="en-US" sz="1200">
                <a:solidFill>
                  <a:schemeClr val="bg1">
                    <a:lumMod val="50000"/>
                  </a:schemeClr>
                </a:solidFill>
                <a:latin typeface="+mn-lt"/>
              </a:rPr>
              <a:pPr>
                <a:spcAft>
                  <a:spcPts val="600"/>
                </a:spcAft>
              </a:pPr>
              <a:t>14</a:t>
            </a:fld>
            <a:endParaRPr lang="en-US" sz="1200">
              <a:solidFill>
                <a:schemeClr val="bg1">
                  <a:lumMod val="50000"/>
                </a:schemeClr>
              </a:solidFill>
              <a:latin typeface="+mn-lt"/>
            </a:endParaRP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1014141" y="1450655"/>
            <a:ext cx="3932030" cy="395669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8000" kern="1200">
                <a:solidFill>
                  <a:schemeClr val="bg1"/>
                </a:solidFill>
                <a:latin typeface="+mj-lt"/>
                <a:ea typeface="+mj-ea"/>
                <a:cs typeface="+mj-cs"/>
              </a:rPr>
              <a:t>Results</a:t>
            </a:r>
          </a:p>
        </p:txBody>
      </p:sp>
      <p:cxnSp>
        <p:nvCxnSpPr>
          <p:cNvPr id="15" name="Straight Connector 14">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6096000" y="1108061"/>
            <a:ext cx="5008901" cy="457197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000">
                <a:solidFill>
                  <a:schemeClr val="bg1"/>
                </a:solidFill>
                <a:latin typeface="+mn-lt"/>
              </a:rPr>
              <a:t>Exploratory data analysis results</a:t>
            </a:r>
          </a:p>
          <a:p>
            <a:pPr>
              <a:spcBef>
                <a:spcPts val="1400"/>
              </a:spcBef>
              <a:buFont typeface="Arial" panose="020B0604020202020204" pitchFamily="34" charset="0"/>
              <a:buChar char="•"/>
            </a:pPr>
            <a:r>
              <a:rPr lang="en-US" sz="2000">
                <a:solidFill>
                  <a:schemeClr val="bg1"/>
                </a:solidFill>
                <a:latin typeface="+mn-lt"/>
              </a:rPr>
              <a:t>Interactive analytics demo in screenshots</a:t>
            </a:r>
          </a:p>
          <a:p>
            <a:pPr>
              <a:spcBef>
                <a:spcPts val="1400"/>
              </a:spcBef>
              <a:buFont typeface="Arial" panose="020B0604020202020204" pitchFamily="34" charset="0"/>
              <a:buChar char="•"/>
            </a:pPr>
            <a:r>
              <a:rPr lang="en-US" sz="2000">
                <a:solidFill>
                  <a:schemeClr val="bg1"/>
                </a:solidFill>
                <a:latin typeface="+mn-lt"/>
              </a:rPr>
              <a:t>Predictive analysis results</a:t>
            </a:r>
          </a:p>
          <a:p>
            <a:pPr lvl="1">
              <a:buFont typeface="Arial" panose="020B0604020202020204" pitchFamily="34" charset="0"/>
              <a:buChar char="•"/>
            </a:pPr>
            <a:endParaRPr lang="en-US" sz="2000">
              <a:solidFill>
                <a:schemeClr val="bg1"/>
              </a:solidFill>
              <a:latin typeface="+mn-lt"/>
            </a:endParaRPr>
          </a:p>
          <a:p>
            <a:pPr marL="457200" lvl="1">
              <a:buFont typeface="Arial" panose="020B0604020202020204" pitchFamily="34" charset="0"/>
              <a:buChar char="•"/>
            </a:pPr>
            <a:endParaRPr lang="en-US" sz="2000">
              <a:solidFill>
                <a:schemeClr val="bg1"/>
              </a:solidFill>
              <a:latin typeface="+mn-lt"/>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9303026" y="6356350"/>
            <a:ext cx="2050774" cy="365125"/>
          </a:xfrm>
        </p:spPr>
        <p:txBody>
          <a:bodyPr vert="horz" lIns="91440" tIns="45720" rIns="91440" bIns="45720" rtlCol="0" anchor="ctr">
            <a:normAutofit/>
          </a:bodyPr>
          <a:lstStyle/>
          <a:p>
            <a:pPr>
              <a:spcAft>
                <a:spcPts val="600"/>
              </a:spcAft>
            </a:pPr>
            <a:fld id="{5075537C-CA84-1446-933C-8E9D027F9201}" type="slidenum">
              <a:rPr lang="en-US" sz="1200">
                <a:solidFill>
                  <a:schemeClr val="bg1">
                    <a:lumMod val="50000"/>
                  </a:schemeClr>
                </a:solidFill>
                <a:latin typeface="+mn-lt"/>
              </a:rPr>
              <a:pPr>
                <a:spcAft>
                  <a:spcPts val="600"/>
                </a:spcAft>
              </a:pPr>
              <a:t>15</a:t>
            </a:fld>
            <a:endParaRPr lang="en-US" sz="1200">
              <a:solidFill>
                <a:schemeClr val="bg1">
                  <a:lumMod val="50000"/>
                </a:schemeClr>
              </a:solidFill>
              <a:latin typeface="+mn-lt"/>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Flight Number vs. Launch Site</a:t>
            </a:r>
          </a:p>
        </p:txBody>
      </p:sp>
      <p:pic>
        <p:nvPicPr>
          <p:cNvPr id="6" name="Picture 5" descr="A screen shot of a computer&#10;&#10;Description automatically generated">
            <a:extLst>
              <a:ext uri="{FF2B5EF4-FFF2-40B4-BE49-F238E27FC236}">
                <a16:creationId xmlns:a16="http://schemas.microsoft.com/office/drawing/2014/main" id="{B1AFBF17-9ED3-42E2-628F-D1764BDB3F00}"/>
              </a:ext>
            </a:extLst>
          </p:cNvPr>
          <p:cNvPicPr>
            <a:picLocks noChangeAspect="1"/>
          </p:cNvPicPr>
          <p:nvPr/>
        </p:nvPicPr>
        <p:blipFill>
          <a:blip r:embed="rId2"/>
          <a:stretch>
            <a:fillRect/>
          </a:stretch>
        </p:blipFill>
        <p:spPr>
          <a:xfrm>
            <a:off x="2400283" y="402570"/>
            <a:ext cx="7391432" cy="3215273"/>
          </a:xfrm>
          <a:prstGeom prst="rect">
            <a:avLst/>
          </a:prstGeom>
        </p:spPr>
      </p:pic>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940256" y="3833199"/>
            <a:ext cx="8332826" cy="1119982"/>
          </a:xfrm>
          <a:prstGeom prst="rect">
            <a:avLst/>
          </a:prstGeom>
        </p:spPr>
        <p:txBody>
          <a:bodyPr vert="horz" lIns="91440" tIns="45720" rIns="91440" bIns="45720" rtlCol="0" anchor="ctr">
            <a:normAutofit/>
          </a:bodyPr>
          <a:lstStyle/>
          <a:p>
            <a:pPr>
              <a:spcBef>
                <a:spcPts val="1400"/>
              </a:spcBef>
            </a:pPr>
            <a:r>
              <a:rPr lang="en-US" sz="2000"/>
              <a:t>From the plot, we found that the larger the flight amount at a launch site, the greater the success rate at a launch site.</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17</a:t>
            </a:fld>
            <a:endParaRPr lang="en-US" sz="1100">
              <a:solidFill>
                <a:srgbClr val="FFFFFF"/>
              </a:solidFill>
              <a:latin typeface="+mn-lt"/>
            </a:endParaRP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556532" y="643467"/>
            <a:ext cx="11210925" cy="7448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3200" kern="1200">
                <a:solidFill>
                  <a:schemeClr val="bg1"/>
                </a:solidFill>
                <a:latin typeface="+mj-lt"/>
                <a:ea typeface="+mj-ea"/>
                <a:cs typeface="+mj-cs"/>
              </a:rPr>
              <a:t>Payload vs. Launch Site</a:t>
            </a:r>
          </a:p>
        </p:txBody>
      </p:sp>
      <p:pic>
        <p:nvPicPr>
          <p:cNvPr id="6" name="Picture 5" descr="A screenshot of a computer&#10;&#10;Description automatically generated">
            <a:extLst>
              <a:ext uri="{FF2B5EF4-FFF2-40B4-BE49-F238E27FC236}">
                <a16:creationId xmlns:a16="http://schemas.microsoft.com/office/drawing/2014/main" id="{DEB5AF9B-27D0-58EA-8B04-75D8F1C2B05E}"/>
              </a:ext>
            </a:extLst>
          </p:cNvPr>
          <p:cNvPicPr>
            <a:picLocks noChangeAspect="1"/>
          </p:cNvPicPr>
          <p:nvPr/>
        </p:nvPicPr>
        <p:blipFill>
          <a:blip r:embed="rId2"/>
          <a:stretch>
            <a:fillRect/>
          </a:stretch>
        </p:blipFill>
        <p:spPr>
          <a:xfrm>
            <a:off x="801783" y="1675227"/>
            <a:ext cx="10588434" cy="4394199"/>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60041" y="2767106"/>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60042" y="806824"/>
            <a:ext cx="2919738" cy="1494117"/>
          </a:xfrm>
          <a:prstGeom prst="rect">
            <a:avLst/>
          </a:prstGeom>
        </p:spPr>
        <p:txBody>
          <a:bodyPr vert="horz" lIns="91440" tIns="45720" rIns="91440" bIns="45720" rtlCol="0" anchor="b">
            <a:normAutofit/>
          </a:bodyPr>
          <a:lstStyle/>
          <a:p>
            <a:pPr marL="0" indent="0">
              <a:buNone/>
            </a:pPr>
            <a:r>
              <a:rPr lang="en-US" sz="2000" kern="1200" dirty="0">
                <a:solidFill>
                  <a:srgbClr val="FFFFFF"/>
                </a:solidFill>
                <a:latin typeface="+mn-lt"/>
                <a:ea typeface="+mn-ea"/>
                <a:cs typeface="+mn-cs"/>
              </a:rPr>
              <a:t>From the plot, we can see that ES-L1, GEO, HEO, SSO, VLEO had the most success rate.</a:t>
            </a:r>
          </a:p>
        </p:txBody>
      </p:sp>
      <p:pic>
        <p:nvPicPr>
          <p:cNvPr id="6" name="Picture 5" descr="A screenshot of a computer&#10;&#10;Description automatically generated">
            <a:extLst>
              <a:ext uri="{FF2B5EF4-FFF2-40B4-BE49-F238E27FC236}">
                <a16:creationId xmlns:a16="http://schemas.microsoft.com/office/drawing/2014/main" id="{804388F4-D149-EC8F-02BE-944ACD044048}"/>
              </a:ext>
            </a:extLst>
          </p:cNvPr>
          <p:cNvPicPr>
            <a:picLocks noChangeAspect="1"/>
          </p:cNvPicPr>
          <p:nvPr/>
        </p:nvPicPr>
        <p:blipFill>
          <a:blip r:embed="rId2"/>
          <a:stretch>
            <a:fillRect/>
          </a:stretch>
        </p:blipFill>
        <p:spPr>
          <a:xfrm>
            <a:off x="4502428" y="836763"/>
            <a:ext cx="7225748" cy="518447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19</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1371597" y="348865"/>
            <a:ext cx="10044023" cy="8777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Outline</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a:t>
            </a:fld>
            <a:endParaRPr lang="en-US" sz="1100">
              <a:solidFill>
                <a:schemeClr val="tx1">
                  <a:lumMod val="50000"/>
                  <a:lumOff val="50000"/>
                </a:schemeClr>
              </a:solidFill>
              <a:latin typeface="+mn-lt"/>
            </a:endParaRPr>
          </a:p>
        </p:txBody>
      </p:sp>
      <p:graphicFrame>
        <p:nvGraphicFramePr>
          <p:cNvPr id="22" name="Content Placeholder 2">
            <a:extLst>
              <a:ext uri="{FF2B5EF4-FFF2-40B4-BE49-F238E27FC236}">
                <a16:creationId xmlns:a16="http://schemas.microsoft.com/office/drawing/2014/main" id="{FE47647F-8814-20ED-508F-453D4E21D813}"/>
              </a:ext>
            </a:extLst>
          </p:cNvPr>
          <p:cNvGraphicFramePr/>
          <p:nvPr>
            <p:extLst>
              <p:ext uri="{D42A27DB-BD31-4B8C-83A1-F6EECF244321}">
                <p14:modId xmlns:p14="http://schemas.microsoft.com/office/powerpoint/2010/main" val="591306793"/>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200" kern="1200">
                <a:solidFill>
                  <a:schemeClr val="tx1"/>
                </a:solidFill>
                <a:latin typeface="+mj-lt"/>
                <a:ea typeface="+mj-ea"/>
                <a:cs typeface="+mj-cs"/>
              </a:rPr>
              <a:t>Flight Number vs. Orbit Type</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30936" y="2807208"/>
            <a:ext cx="3429000" cy="3410712"/>
          </a:xfrm>
          <a:prstGeom prst="rect">
            <a:avLst/>
          </a:prstGeom>
        </p:spPr>
        <p:txBody>
          <a:bodyPr vert="horz" lIns="91440" tIns="45720" rIns="91440" bIns="45720" rtlCol="0" anchor="t">
            <a:normAutofit/>
          </a:bodyPr>
          <a:lstStyle/>
          <a:p>
            <a:r>
              <a:rPr lang="en-US" sz="2000" b="1"/>
              <a:t>Observation from Flight Number vs. Orbit Type Plot:</a:t>
            </a:r>
          </a:p>
          <a:p>
            <a:r>
              <a:rPr lang="en-US" sz="2000"/>
              <a:t>In </a:t>
            </a:r>
            <a:r>
              <a:rPr lang="en-US" sz="2000" b="1"/>
              <a:t>LEO (Low Earth Orbit)</a:t>
            </a:r>
            <a:r>
              <a:rPr lang="en-US" sz="2000"/>
              <a:t>, </a:t>
            </a:r>
            <a:r>
              <a:rPr lang="en-US" sz="2000" b="1"/>
              <a:t>success rate increases</a:t>
            </a:r>
            <a:r>
              <a:rPr lang="en-US" sz="2000"/>
              <a:t> with the </a:t>
            </a:r>
            <a:r>
              <a:rPr lang="en-US" sz="2000" b="1"/>
              <a:t>number of flights</a:t>
            </a:r>
            <a:r>
              <a:rPr lang="en-US" sz="2000"/>
              <a:t>.</a:t>
            </a:r>
          </a:p>
          <a:p>
            <a:r>
              <a:rPr lang="en-US" sz="2000"/>
              <a:t>In </a:t>
            </a:r>
            <a:r>
              <a:rPr lang="en-US" sz="2000" b="1"/>
              <a:t>GTO (Geostationary Transfer Orbit)</a:t>
            </a:r>
            <a:r>
              <a:rPr lang="en-US" sz="2000"/>
              <a:t>, </a:t>
            </a:r>
            <a:r>
              <a:rPr lang="en-US" sz="2000" b="1"/>
              <a:t>no clear relationship</a:t>
            </a:r>
            <a:r>
              <a:rPr lang="en-US" sz="2000"/>
              <a:t> exists between flight numbers and success.</a:t>
            </a:r>
          </a:p>
        </p:txBody>
      </p:sp>
      <p:pic>
        <p:nvPicPr>
          <p:cNvPr id="6" name="Picture 5" descr="A screen shot of a computer&#10;&#10;Description automatically generated">
            <a:extLst>
              <a:ext uri="{FF2B5EF4-FFF2-40B4-BE49-F238E27FC236}">
                <a16:creationId xmlns:a16="http://schemas.microsoft.com/office/drawing/2014/main" id="{55C464AB-7A4A-8FF2-B2C1-6C5FBBF3C3F2}"/>
              </a:ext>
            </a:extLst>
          </p:cNvPr>
          <p:cNvPicPr>
            <a:picLocks noChangeAspect="1"/>
          </p:cNvPicPr>
          <p:nvPr/>
        </p:nvPicPr>
        <p:blipFill>
          <a:blip r:embed="rId2"/>
          <a:stretch>
            <a:fillRect/>
          </a:stretch>
        </p:blipFill>
        <p:spPr>
          <a:xfrm>
            <a:off x="4654296" y="1944701"/>
            <a:ext cx="6903720" cy="2968598"/>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Payload vs. Orbit Type</a:t>
            </a:r>
          </a:p>
        </p:txBody>
      </p:sp>
      <p:pic>
        <p:nvPicPr>
          <p:cNvPr id="6" name="Picture 5" descr="A screenshot of a computer&#10;&#10;Description automatically generated">
            <a:extLst>
              <a:ext uri="{FF2B5EF4-FFF2-40B4-BE49-F238E27FC236}">
                <a16:creationId xmlns:a16="http://schemas.microsoft.com/office/drawing/2014/main" id="{68400064-AA7A-767D-7EAD-2A84C9054F95}"/>
              </a:ext>
            </a:extLst>
          </p:cNvPr>
          <p:cNvPicPr>
            <a:picLocks noChangeAspect="1"/>
          </p:cNvPicPr>
          <p:nvPr/>
        </p:nvPicPr>
        <p:blipFill>
          <a:blip r:embed="rId2"/>
          <a:stretch>
            <a:fillRect/>
          </a:stretch>
        </p:blipFill>
        <p:spPr>
          <a:xfrm>
            <a:off x="1973854" y="402570"/>
            <a:ext cx="8244290" cy="3215273"/>
          </a:xfrm>
          <a:prstGeom prst="rect">
            <a:avLst/>
          </a:prstGeom>
        </p:spPr>
      </p:pic>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940256" y="3833199"/>
            <a:ext cx="8332826" cy="1119982"/>
          </a:xfrm>
          <a:prstGeom prst="rect">
            <a:avLst/>
          </a:prstGeom>
        </p:spPr>
        <p:txBody>
          <a:bodyPr vert="horz" lIns="91440" tIns="45720" rIns="91440" bIns="45720" rtlCol="0" anchor="ctr">
            <a:normAutofit/>
          </a:bodyPr>
          <a:lstStyle/>
          <a:p>
            <a:r>
              <a:rPr lang="en-US" sz="1700" b="1" dirty="0"/>
              <a:t>Observation on Heavy Payloads and Successful Landings:</a:t>
            </a:r>
          </a:p>
          <a:p>
            <a:r>
              <a:rPr lang="en-US" sz="1700" b="1" dirty="0"/>
              <a:t>Successful landings</a:t>
            </a:r>
            <a:r>
              <a:rPr lang="en-US" sz="1700" dirty="0"/>
              <a:t> are more frequent for </a:t>
            </a:r>
            <a:r>
              <a:rPr lang="en-US" sz="1700" b="1" dirty="0"/>
              <a:t>PO (Polar Orbit), LEO (Low Earth Orbit), and ISS (International Space Station) orbits</a:t>
            </a:r>
            <a:r>
              <a:rPr lang="en-US" sz="1700" dirty="0"/>
              <a:t> when carrying </a:t>
            </a:r>
            <a:r>
              <a:rPr lang="en-US" sz="1700" b="1" dirty="0"/>
              <a:t>heavy payloads</a:t>
            </a:r>
            <a:r>
              <a:rPr lang="en-US" sz="1700" dirty="0"/>
              <a:t>.</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21</a:t>
            </a:fld>
            <a:endParaRPr lang="en-US" sz="1100">
              <a:solidFill>
                <a:srgbClr val="FFFFFF"/>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660041" y="2767106"/>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60042" y="806824"/>
            <a:ext cx="2919738" cy="1494117"/>
          </a:xfrm>
          <a:prstGeom prst="rect">
            <a:avLst/>
          </a:prstGeom>
        </p:spPr>
        <p:txBody>
          <a:bodyPr vert="horz" lIns="91440" tIns="45720" rIns="91440" bIns="45720" rtlCol="0" anchor="b">
            <a:normAutofit/>
          </a:bodyPr>
          <a:lstStyle/>
          <a:p>
            <a:pPr marL="0" indent="0">
              <a:buNone/>
            </a:pPr>
            <a:r>
              <a:rPr lang="en-US" sz="2000" kern="1200" dirty="0">
                <a:solidFill>
                  <a:srgbClr val="FFFFFF"/>
                </a:solidFill>
                <a:latin typeface="+mn-lt"/>
                <a:ea typeface="+mn-ea"/>
                <a:cs typeface="+mn-cs"/>
              </a:rPr>
              <a:t>From the plot, we can observe that success rate since 2013 kept on increasing till 2020</a:t>
            </a:r>
          </a:p>
        </p:txBody>
      </p:sp>
      <p:pic>
        <p:nvPicPr>
          <p:cNvPr id="6" name="Picture 5" descr="A graph with blue line&#10;&#10;Description automatically generated">
            <a:extLst>
              <a:ext uri="{FF2B5EF4-FFF2-40B4-BE49-F238E27FC236}">
                <a16:creationId xmlns:a16="http://schemas.microsoft.com/office/drawing/2014/main" id="{73A3638C-333C-EC00-8E38-341FF67B25FC}"/>
              </a:ext>
            </a:extLst>
          </p:cNvPr>
          <p:cNvPicPr>
            <a:picLocks noChangeAspect="1"/>
          </p:cNvPicPr>
          <p:nvPr/>
        </p:nvPicPr>
        <p:blipFill>
          <a:blip r:embed="rId2"/>
          <a:stretch>
            <a:fillRect/>
          </a:stretch>
        </p:blipFill>
        <p:spPr>
          <a:xfrm>
            <a:off x="4502428" y="854828"/>
            <a:ext cx="7225748" cy="514834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22</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660041" y="2767106"/>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All Launch Site Names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0042" y="806824"/>
            <a:ext cx="2919738" cy="1494117"/>
          </a:xfrm>
          <a:prstGeom prst="rect">
            <a:avLst/>
          </a:prstGeom>
        </p:spPr>
        <p:txBody>
          <a:bodyPr vert="horz" lIns="91440" tIns="45720" rIns="91440" bIns="45720" rtlCol="0" anchor="b">
            <a:normAutofit/>
          </a:bodyPr>
          <a:lstStyle/>
          <a:p>
            <a:pPr marL="0" indent="0">
              <a:buNone/>
            </a:pPr>
            <a:r>
              <a:rPr lang="en-US" sz="2000" kern="1200">
                <a:solidFill>
                  <a:srgbClr val="FFFFFF"/>
                </a:solidFill>
                <a:latin typeface="+mn-lt"/>
                <a:ea typeface="+mn-ea"/>
                <a:cs typeface="+mn-cs"/>
              </a:rPr>
              <a:t>We used the key word </a:t>
            </a:r>
            <a:r>
              <a:rPr lang="en-US" sz="2000" b="1" kern="1200">
                <a:solidFill>
                  <a:srgbClr val="FFFFFF"/>
                </a:solidFill>
                <a:latin typeface="+mn-lt"/>
                <a:ea typeface="+mn-ea"/>
                <a:cs typeface="+mn-cs"/>
              </a:rPr>
              <a:t>DISTINCT</a:t>
            </a:r>
            <a:r>
              <a:rPr lang="en-US" sz="2000" kern="1200">
                <a:solidFill>
                  <a:srgbClr val="FFFFFF"/>
                </a:solidFill>
                <a:latin typeface="+mn-lt"/>
                <a:ea typeface="+mn-ea"/>
                <a:cs typeface="+mn-cs"/>
              </a:rPr>
              <a:t> to show only unique launch sites from the SpaceX data.</a:t>
            </a:r>
          </a:p>
        </p:txBody>
      </p:sp>
      <p:pic>
        <p:nvPicPr>
          <p:cNvPr id="6" name="Picture 5" descr="A screenshot of a computer&#10;&#10;Description automatically generated">
            <a:extLst>
              <a:ext uri="{FF2B5EF4-FFF2-40B4-BE49-F238E27FC236}">
                <a16:creationId xmlns:a16="http://schemas.microsoft.com/office/drawing/2014/main" id="{911DCCD7-DED2-0759-5272-551C1A6E5237}"/>
              </a:ext>
            </a:extLst>
          </p:cNvPr>
          <p:cNvPicPr>
            <a:picLocks noChangeAspect="1"/>
          </p:cNvPicPr>
          <p:nvPr/>
        </p:nvPicPr>
        <p:blipFill>
          <a:blip r:embed="rId2"/>
          <a:stretch>
            <a:fillRect/>
          </a:stretch>
        </p:blipFill>
        <p:spPr>
          <a:xfrm>
            <a:off x="4502428" y="1595467"/>
            <a:ext cx="7225748" cy="3667065"/>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23</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660041" y="2767106"/>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Launch Site Names Begin with 'CCA'</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0042" y="806824"/>
            <a:ext cx="2919738" cy="1494117"/>
          </a:xfrm>
          <a:prstGeom prst="rect">
            <a:avLst/>
          </a:prstGeom>
        </p:spPr>
        <p:txBody>
          <a:bodyPr vert="horz" lIns="91440" tIns="45720" rIns="91440" bIns="45720" rtlCol="0" anchor="b">
            <a:normAutofit/>
          </a:bodyPr>
          <a:lstStyle/>
          <a:p>
            <a:pPr marL="0" indent="0">
              <a:buNone/>
            </a:pPr>
            <a:r>
              <a:rPr lang="en-US" sz="2000" kern="1200" dirty="0">
                <a:solidFill>
                  <a:srgbClr val="FFFFFF"/>
                </a:solidFill>
                <a:latin typeface="+mn-lt"/>
                <a:ea typeface="+mn-ea"/>
                <a:cs typeface="+mn-cs"/>
              </a:rPr>
              <a:t>I used the query down below to display 5 records where launch sites begin with `CCA`</a:t>
            </a:r>
          </a:p>
        </p:txBody>
      </p:sp>
      <p:pic>
        <p:nvPicPr>
          <p:cNvPr id="6" name="Picture 5" descr="A screenshot of a computer&#10;&#10;Description automatically generated">
            <a:extLst>
              <a:ext uri="{FF2B5EF4-FFF2-40B4-BE49-F238E27FC236}">
                <a16:creationId xmlns:a16="http://schemas.microsoft.com/office/drawing/2014/main" id="{E4411BB0-5732-7241-2901-63404D03B2A4}"/>
              </a:ext>
            </a:extLst>
          </p:cNvPr>
          <p:cNvPicPr>
            <a:picLocks noChangeAspect="1"/>
          </p:cNvPicPr>
          <p:nvPr/>
        </p:nvPicPr>
        <p:blipFill>
          <a:blip r:embed="rId2"/>
          <a:stretch>
            <a:fillRect/>
          </a:stretch>
        </p:blipFill>
        <p:spPr>
          <a:xfrm>
            <a:off x="4502428" y="2534814"/>
            <a:ext cx="7225748" cy="1788371"/>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24</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660041" y="2767106"/>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Total Payload Mass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0042" y="806824"/>
            <a:ext cx="2919738" cy="1494117"/>
          </a:xfrm>
          <a:prstGeom prst="rect">
            <a:avLst/>
          </a:prstGeom>
        </p:spPr>
        <p:txBody>
          <a:bodyPr vert="horz" lIns="91440" tIns="45720" rIns="91440" bIns="45720" rtlCol="0" anchor="b">
            <a:normAutofit/>
          </a:bodyPr>
          <a:lstStyle/>
          <a:p>
            <a:pPr marL="0" indent="0">
              <a:buNone/>
            </a:pPr>
            <a:r>
              <a:rPr lang="en-US" sz="2000" kern="1200" dirty="0">
                <a:solidFill>
                  <a:srgbClr val="FFFFFF"/>
                </a:solidFill>
                <a:latin typeface="+mn-lt"/>
                <a:ea typeface="+mn-ea"/>
                <a:cs typeface="+mn-cs"/>
              </a:rPr>
              <a:t>We determined that the total payload carried by NASA boosters is 45,596 using the query below.</a:t>
            </a:r>
          </a:p>
        </p:txBody>
      </p:sp>
      <p:pic>
        <p:nvPicPr>
          <p:cNvPr id="6" name="Picture 5" descr="A close-up of a white background&#10;&#10;Description automatically generated">
            <a:extLst>
              <a:ext uri="{FF2B5EF4-FFF2-40B4-BE49-F238E27FC236}">
                <a16:creationId xmlns:a16="http://schemas.microsoft.com/office/drawing/2014/main" id="{35929751-6704-E4C4-5661-95020B03C96C}"/>
              </a:ext>
            </a:extLst>
          </p:cNvPr>
          <p:cNvPicPr>
            <a:picLocks noChangeAspect="1"/>
          </p:cNvPicPr>
          <p:nvPr/>
        </p:nvPicPr>
        <p:blipFill>
          <a:blip r:embed="rId2"/>
          <a:stretch>
            <a:fillRect/>
          </a:stretch>
        </p:blipFill>
        <p:spPr>
          <a:xfrm>
            <a:off x="4502428" y="2787715"/>
            <a:ext cx="7225748" cy="1282569"/>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25</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660041" y="2767106"/>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0042" y="806824"/>
            <a:ext cx="2919738" cy="1494117"/>
          </a:xfrm>
          <a:prstGeom prst="rect">
            <a:avLst/>
          </a:prstGeom>
        </p:spPr>
        <p:txBody>
          <a:bodyPr vert="horz" lIns="91440" tIns="45720" rIns="91440" bIns="45720" rtlCol="0" anchor="b">
            <a:normAutofit/>
          </a:bodyPr>
          <a:lstStyle/>
          <a:p>
            <a:pPr marL="0" indent="0">
              <a:buNone/>
            </a:pPr>
            <a:r>
              <a:rPr lang="en-US" sz="2000" kern="1200" dirty="0">
                <a:solidFill>
                  <a:srgbClr val="FFFFFF"/>
                </a:solidFill>
                <a:latin typeface="+mn-lt"/>
                <a:ea typeface="+mn-ea"/>
                <a:cs typeface="+mn-cs"/>
              </a:rPr>
              <a:t>We </a:t>
            </a:r>
            <a:r>
              <a:rPr lang="en-US" sz="2000" kern="1200" dirty="0" err="1">
                <a:solidFill>
                  <a:srgbClr val="FFFFFF"/>
                </a:solidFill>
                <a:latin typeface="+mn-lt"/>
                <a:ea typeface="+mn-ea"/>
                <a:cs typeface="+mn-cs"/>
              </a:rPr>
              <a:t>Determind</a:t>
            </a:r>
            <a:r>
              <a:rPr lang="en-US" sz="2000" kern="1200" dirty="0">
                <a:solidFill>
                  <a:srgbClr val="FFFFFF"/>
                </a:solidFill>
                <a:latin typeface="+mn-lt"/>
                <a:ea typeface="+mn-ea"/>
                <a:cs typeface="+mn-cs"/>
              </a:rPr>
              <a:t> the average payload mass carried by booster version F9 v1.1 as 2928.4</a:t>
            </a:r>
          </a:p>
        </p:txBody>
      </p:sp>
      <p:pic>
        <p:nvPicPr>
          <p:cNvPr id="6" name="Picture 5" descr="A white rectangular object with purple text&#10;&#10;Description automatically generated">
            <a:extLst>
              <a:ext uri="{FF2B5EF4-FFF2-40B4-BE49-F238E27FC236}">
                <a16:creationId xmlns:a16="http://schemas.microsoft.com/office/drawing/2014/main" id="{B50B7C87-F547-17A5-1F7E-483297B830FD}"/>
              </a:ext>
            </a:extLst>
          </p:cNvPr>
          <p:cNvPicPr>
            <a:picLocks noChangeAspect="1"/>
          </p:cNvPicPr>
          <p:nvPr/>
        </p:nvPicPr>
        <p:blipFill>
          <a:blip r:embed="rId2"/>
          <a:stretch>
            <a:fillRect/>
          </a:stretch>
        </p:blipFill>
        <p:spPr>
          <a:xfrm>
            <a:off x="4502428" y="2760619"/>
            <a:ext cx="7225748" cy="1336762"/>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26</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81727" y="649480"/>
            <a:ext cx="3025303" cy="5546047"/>
          </a:xfrm>
          <a:prstGeom prst="rect">
            <a:avLst/>
          </a:prstGeom>
        </p:spPr>
        <p:txBody>
          <a:bodyPr vert="horz" lIns="91440" tIns="45720" rIns="91440" bIns="45720" rtlCol="0" anchor="ctr">
            <a:normAutofit/>
          </a:bodyPr>
          <a:lstStyle/>
          <a:p>
            <a:pPr>
              <a:spcBef>
                <a:spcPts val="1400"/>
              </a:spcBef>
            </a:pPr>
            <a:r>
              <a:rPr lang="en-US" sz="2000" dirty="0"/>
              <a:t>This statement marks a significant achievement in SpaceX's history: The first successful ground pad landing took place on December 22, 2015. This event likely corresponds to the Falcon 9 Flight 20 mission, which successfully touched down at Landing Zone 1 (LZ-1) in Cape Canaveral</a:t>
            </a:r>
          </a:p>
        </p:txBody>
      </p:sp>
      <p:pic>
        <p:nvPicPr>
          <p:cNvPr id="6" name="Picture 5" descr="A white text box with black text&#10;&#10;Description automatically generated">
            <a:extLst>
              <a:ext uri="{FF2B5EF4-FFF2-40B4-BE49-F238E27FC236}">
                <a16:creationId xmlns:a16="http://schemas.microsoft.com/office/drawing/2014/main" id="{A95F8C96-F5D6-8145-38CA-43525DC4B55F}"/>
              </a:ext>
            </a:extLst>
          </p:cNvPr>
          <p:cNvPicPr>
            <a:picLocks noChangeAspect="1"/>
          </p:cNvPicPr>
          <p:nvPr/>
        </p:nvPicPr>
        <p:blipFill>
          <a:blip r:embed="rId2"/>
          <a:stretch>
            <a:fillRect/>
          </a:stretch>
        </p:blipFill>
        <p:spPr>
          <a:xfrm>
            <a:off x="8035993" y="1945489"/>
            <a:ext cx="3615776" cy="1633734"/>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27</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400" kern="1200">
                <a:solidFill>
                  <a:srgbClr val="FFFFFF"/>
                </a:solidFill>
                <a:latin typeface="+mj-lt"/>
                <a:ea typeface="+mj-ea"/>
                <a:cs typeface="+mj-cs"/>
              </a:rPr>
              <a:t>Successful Drone Ship Landing with Payload between 4000 and 6000</a:t>
            </a:r>
          </a:p>
        </p:txBody>
      </p:sp>
      <p:pic>
        <p:nvPicPr>
          <p:cNvPr id="3" name="Picture 2" descr="A screenshot of a computer&#10;&#10;Description automatically generated">
            <a:extLst>
              <a:ext uri="{FF2B5EF4-FFF2-40B4-BE49-F238E27FC236}">
                <a16:creationId xmlns:a16="http://schemas.microsoft.com/office/drawing/2014/main" id="{B2E05752-9C43-842B-B053-A9F20166925E}"/>
              </a:ext>
            </a:extLst>
          </p:cNvPr>
          <p:cNvPicPr>
            <a:picLocks noChangeAspect="1"/>
          </p:cNvPicPr>
          <p:nvPr/>
        </p:nvPicPr>
        <p:blipFill>
          <a:blip r:embed="rId2"/>
          <a:stretch>
            <a:fillRect/>
          </a:stretch>
        </p:blipFill>
        <p:spPr>
          <a:xfrm>
            <a:off x="1940256" y="1033606"/>
            <a:ext cx="8311487" cy="1953200"/>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940256" y="3833199"/>
            <a:ext cx="8332826" cy="1119982"/>
          </a:xfrm>
          <a:prstGeom prst="rect">
            <a:avLst/>
          </a:prstGeom>
        </p:spPr>
        <p:txBody>
          <a:bodyPr vert="horz" lIns="91440" tIns="45720" rIns="91440" bIns="45720" rtlCol="0" anchor="ctr">
            <a:normAutofit/>
          </a:bodyPr>
          <a:lstStyle/>
          <a:p>
            <a:pPr>
              <a:spcBef>
                <a:spcPts val="1400"/>
              </a:spcBef>
            </a:pPr>
            <a:r>
              <a:rPr lang="en-US" sz="2000" dirty="0"/>
              <a:t>We utilized the WHERE clause to filter boosters that successfully landed on a drone ship and applied the AND condition to identify those with a payload mass between 4,000 and 6,000</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28</a:t>
            </a:fld>
            <a:endParaRPr lang="en-US" sz="1100">
              <a:solidFill>
                <a:srgbClr val="FFFFFF"/>
              </a:solidFill>
              <a:latin typeface="+mn-lt"/>
            </a:endParaRP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400" kern="1200">
                <a:solidFill>
                  <a:srgbClr val="FFFFFF"/>
                </a:solidFill>
                <a:latin typeface="+mj-lt"/>
                <a:ea typeface="+mj-ea"/>
                <a:cs typeface="+mj-cs"/>
              </a:rPr>
              <a:t>Total Number of Successful and Failure Mission Outcomes</a:t>
            </a:r>
          </a:p>
        </p:txBody>
      </p:sp>
      <p:pic>
        <p:nvPicPr>
          <p:cNvPr id="6" name="Picture 5" descr="A white rectangular object with green and purple text&#10;&#10;Description automatically generated">
            <a:extLst>
              <a:ext uri="{FF2B5EF4-FFF2-40B4-BE49-F238E27FC236}">
                <a16:creationId xmlns:a16="http://schemas.microsoft.com/office/drawing/2014/main" id="{12DA1634-FEF4-B68C-E7DA-6C6A8C28880C}"/>
              </a:ext>
            </a:extLst>
          </p:cNvPr>
          <p:cNvPicPr>
            <a:picLocks noChangeAspect="1"/>
          </p:cNvPicPr>
          <p:nvPr/>
        </p:nvPicPr>
        <p:blipFill>
          <a:blip r:embed="rId2"/>
          <a:stretch>
            <a:fillRect/>
          </a:stretch>
        </p:blipFill>
        <p:spPr>
          <a:xfrm>
            <a:off x="1940256" y="1355676"/>
            <a:ext cx="8311487" cy="1309060"/>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940256" y="3833199"/>
            <a:ext cx="8332826" cy="1119982"/>
          </a:xfrm>
          <a:prstGeom prst="rect">
            <a:avLst/>
          </a:prstGeom>
        </p:spPr>
        <p:txBody>
          <a:bodyPr vert="horz" lIns="91440" tIns="45720" rIns="91440" bIns="45720" rtlCol="0" anchor="ctr">
            <a:normAutofit/>
          </a:bodyPr>
          <a:lstStyle/>
          <a:p>
            <a:pPr>
              <a:spcBef>
                <a:spcPts val="1400"/>
              </a:spcBef>
            </a:pPr>
            <a:r>
              <a:rPr lang="en-US" sz="2000" dirty="0"/>
              <a:t>We used the '%' wildcard in the WHERE clause to filter missions based on whether the </a:t>
            </a:r>
            <a:r>
              <a:rPr lang="en-US" sz="2000" dirty="0" err="1"/>
              <a:t>MissionOutcome</a:t>
            </a:r>
            <a:r>
              <a:rPr lang="en-US" sz="2000" dirty="0"/>
              <a:t> was a success or a failure</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29</a:t>
            </a:fld>
            <a:endParaRPr lang="en-US" sz="1100">
              <a:solidFill>
                <a:srgbClr val="FFFFFF"/>
              </a:solidFill>
              <a:latin typeface="+mn-lt"/>
            </a:endParaRP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04672" y="802955"/>
            <a:ext cx="4977976" cy="14540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2"/>
                </a:solidFill>
                <a:latin typeface="+mj-lt"/>
                <a:ea typeface="+mj-ea"/>
                <a:cs typeface="+mj-cs"/>
              </a:rPr>
              <a:t>Executive Summary</a:t>
            </a:r>
            <a:endParaRPr lang="en-US" sz="3600" kern="1200" dirty="0">
              <a:solidFill>
                <a:schemeClr val="tx2"/>
              </a:solidFill>
              <a:latin typeface="+mj-lt"/>
              <a:ea typeface="+mj-ea"/>
              <a:cs typeface="+mj-cs"/>
            </a:endParaRP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04672" y="2421682"/>
            <a:ext cx="4977578" cy="363928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Font typeface="Arial" panose="020B0604020202020204" pitchFamily="34" charset="0"/>
              <a:buChar char="•"/>
            </a:pPr>
            <a:r>
              <a:rPr lang="en-US" sz="1300" b="1" dirty="0">
                <a:solidFill>
                  <a:schemeClr val="tx2"/>
                </a:solidFill>
                <a:latin typeface="+mn-lt"/>
              </a:rPr>
              <a:t>Methodology Overview</a:t>
            </a:r>
          </a:p>
          <a:p>
            <a:pPr>
              <a:buFont typeface="Arial" panose="020B0604020202020204" pitchFamily="34" charset="0"/>
              <a:buChar char="•"/>
            </a:pPr>
            <a:r>
              <a:rPr lang="en-US" sz="1300" dirty="0">
                <a:solidFill>
                  <a:schemeClr val="tx2"/>
                </a:solidFill>
                <a:latin typeface="+mn-lt"/>
              </a:rPr>
              <a:t>Collecting data through APIs and web scraping</a:t>
            </a:r>
          </a:p>
          <a:p>
            <a:pPr>
              <a:buFont typeface="Arial" panose="020B0604020202020204" pitchFamily="34" charset="0"/>
              <a:buChar char="•"/>
            </a:pPr>
            <a:r>
              <a:rPr lang="en-US" sz="1300" dirty="0">
                <a:solidFill>
                  <a:schemeClr val="tx2"/>
                </a:solidFill>
                <a:latin typeface="+mn-lt"/>
              </a:rPr>
              <a:t>Cleaning and preprocessing data</a:t>
            </a:r>
          </a:p>
          <a:p>
            <a:pPr>
              <a:buFont typeface="Arial" panose="020B0604020202020204" pitchFamily="34" charset="0"/>
              <a:buChar char="•"/>
            </a:pPr>
            <a:r>
              <a:rPr lang="en-US" sz="1300" dirty="0">
                <a:solidFill>
                  <a:schemeClr val="tx2"/>
                </a:solidFill>
                <a:latin typeface="+mn-lt"/>
              </a:rPr>
              <a:t>Conducting exploratory data analysis with SQL and visualization tools</a:t>
            </a:r>
          </a:p>
          <a:p>
            <a:pPr>
              <a:buFont typeface="Arial" panose="020B0604020202020204" pitchFamily="34" charset="0"/>
              <a:buChar char="•"/>
            </a:pPr>
            <a:r>
              <a:rPr lang="en-US" sz="1300" dirty="0">
                <a:solidFill>
                  <a:schemeClr val="tx2"/>
                </a:solidFill>
                <a:latin typeface="+mn-lt"/>
              </a:rPr>
              <a:t>Creating interactive visualizations using Folium</a:t>
            </a:r>
          </a:p>
          <a:p>
            <a:pPr>
              <a:buFont typeface="Arial" panose="020B0604020202020204" pitchFamily="34" charset="0"/>
              <a:buChar char="•"/>
            </a:pPr>
            <a:r>
              <a:rPr lang="en-US" sz="1300" dirty="0">
                <a:solidFill>
                  <a:schemeClr val="tx2"/>
                </a:solidFill>
                <a:latin typeface="+mn-lt"/>
              </a:rPr>
              <a:t>Implementing machine learning for predictive analysis</a:t>
            </a:r>
          </a:p>
          <a:p>
            <a:pPr marL="0">
              <a:buFont typeface="Arial" panose="020B0604020202020204" pitchFamily="34" charset="0"/>
              <a:buChar char="•"/>
            </a:pPr>
            <a:endParaRPr lang="en-US" sz="1300" b="1" dirty="0">
              <a:solidFill>
                <a:schemeClr val="tx2"/>
              </a:solidFill>
              <a:latin typeface="+mn-lt"/>
            </a:endParaRPr>
          </a:p>
          <a:p>
            <a:pPr>
              <a:buFont typeface="Arial" panose="020B0604020202020204" pitchFamily="34" charset="0"/>
              <a:buChar char="•"/>
            </a:pPr>
            <a:r>
              <a:rPr lang="en-US" sz="1300" b="1" dirty="0">
                <a:solidFill>
                  <a:schemeClr val="tx2"/>
                </a:solidFill>
                <a:latin typeface="+mn-lt"/>
              </a:rPr>
              <a:t>Summary of Results</a:t>
            </a:r>
          </a:p>
          <a:p>
            <a:pPr>
              <a:buFont typeface="Arial" panose="020B0604020202020204" pitchFamily="34" charset="0"/>
              <a:buChar char="•"/>
            </a:pPr>
            <a:r>
              <a:rPr lang="en-US" sz="1300" dirty="0">
                <a:solidFill>
                  <a:schemeClr val="tx2"/>
                </a:solidFill>
                <a:latin typeface="+mn-lt"/>
              </a:rPr>
              <a:t>Key insights from exploratory data analysis</a:t>
            </a:r>
          </a:p>
          <a:p>
            <a:pPr>
              <a:buFont typeface="Arial" panose="020B0604020202020204" pitchFamily="34" charset="0"/>
              <a:buChar char="•"/>
            </a:pPr>
            <a:r>
              <a:rPr lang="en-US" sz="1300" dirty="0">
                <a:solidFill>
                  <a:schemeClr val="tx2"/>
                </a:solidFill>
                <a:latin typeface="+mn-lt"/>
              </a:rPr>
              <a:t>Screenshots demonstrating interactive analytics</a:t>
            </a:r>
          </a:p>
          <a:p>
            <a:pPr>
              <a:buFont typeface="Arial" panose="020B0604020202020204" pitchFamily="34" charset="0"/>
              <a:buChar char="•"/>
            </a:pPr>
            <a:r>
              <a:rPr lang="en-US" sz="1300" dirty="0">
                <a:solidFill>
                  <a:schemeClr val="tx2"/>
                </a:solidFill>
                <a:latin typeface="+mn-lt"/>
              </a:rPr>
              <a:t>Outcomes from predictive modeling</a:t>
            </a:r>
          </a:p>
        </p:txBody>
      </p:sp>
      <p:grpSp>
        <p:nvGrpSpPr>
          <p:cNvPr id="53" name="Group 52">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47" name="Freeform: Shape 46">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Shape 49">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Graphic 22" descr="Bar chart">
            <a:extLst>
              <a:ext uri="{FF2B5EF4-FFF2-40B4-BE49-F238E27FC236}">
                <a16:creationId xmlns:a16="http://schemas.microsoft.com/office/drawing/2014/main" id="{9DDBB456-81DB-6B55-A10E-98AB646E809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Boosters Carried Maximum Payload</a:t>
            </a:r>
          </a:p>
        </p:txBody>
      </p:sp>
      <p:pic>
        <p:nvPicPr>
          <p:cNvPr id="6" name="Picture 5" descr="A screenshot of a computer&#10;&#10;Description automatically generated">
            <a:extLst>
              <a:ext uri="{FF2B5EF4-FFF2-40B4-BE49-F238E27FC236}">
                <a16:creationId xmlns:a16="http://schemas.microsoft.com/office/drawing/2014/main" id="{25AEE0AB-88E3-32F1-69F2-497A39B9697C}"/>
              </a:ext>
            </a:extLst>
          </p:cNvPr>
          <p:cNvPicPr>
            <a:picLocks noChangeAspect="1"/>
          </p:cNvPicPr>
          <p:nvPr/>
        </p:nvPicPr>
        <p:blipFill>
          <a:blip r:embed="rId2"/>
          <a:stretch>
            <a:fillRect/>
          </a:stretch>
        </p:blipFill>
        <p:spPr>
          <a:xfrm>
            <a:off x="2896723" y="402570"/>
            <a:ext cx="6398552" cy="3215273"/>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940256" y="3833199"/>
            <a:ext cx="8332826" cy="1119982"/>
          </a:xfrm>
          <a:prstGeom prst="rect">
            <a:avLst/>
          </a:prstGeom>
        </p:spPr>
        <p:txBody>
          <a:bodyPr vert="horz" lIns="91440" tIns="45720" rIns="91440" bIns="45720" rtlCol="0" anchor="ctr">
            <a:normAutofit/>
          </a:bodyPr>
          <a:lstStyle/>
          <a:p>
            <a:pPr>
              <a:spcBef>
                <a:spcPts val="1400"/>
              </a:spcBef>
            </a:pPr>
            <a:r>
              <a:rPr lang="en-US" sz="2000"/>
              <a:t>We identified the booster that carried the highest payload by using a subquery in the WHERE clause along with the MAX() function</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30</a:t>
            </a:fld>
            <a:endParaRPr lang="en-US" sz="1100">
              <a:solidFill>
                <a:srgbClr val="FFFFFF"/>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2015 Launch Records</a:t>
            </a:r>
          </a:p>
        </p:txBody>
      </p:sp>
      <p:pic>
        <p:nvPicPr>
          <p:cNvPr id="6" name="Picture 5" descr="A screenshot of a computer&#10;&#10;Description automatically generated">
            <a:extLst>
              <a:ext uri="{FF2B5EF4-FFF2-40B4-BE49-F238E27FC236}">
                <a16:creationId xmlns:a16="http://schemas.microsoft.com/office/drawing/2014/main" id="{54BA194C-44C5-55DD-8323-3A2369DC4385}"/>
              </a:ext>
            </a:extLst>
          </p:cNvPr>
          <p:cNvPicPr>
            <a:picLocks noChangeAspect="1"/>
          </p:cNvPicPr>
          <p:nvPr/>
        </p:nvPicPr>
        <p:blipFill>
          <a:blip r:embed="rId2"/>
          <a:stretch>
            <a:fillRect/>
          </a:stretch>
        </p:blipFill>
        <p:spPr>
          <a:xfrm>
            <a:off x="2543211" y="402570"/>
            <a:ext cx="7105577" cy="3215273"/>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940256" y="3833199"/>
            <a:ext cx="8332826" cy="1119982"/>
          </a:xfrm>
          <a:prstGeom prst="rect">
            <a:avLst/>
          </a:prstGeom>
        </p:spPr>
        <p:txBody>
          <a:bodyPr vert="horz" lIns="91440" tIns="45720" rIns="91440" bIns="45720" rtlCol="0" anchor="ctr">
            <a:normAutofit/>
          </a:bodyPr>
          <a:lstStyle/>
          <a:p>
            <a:pPr>
              <a:spcBef>
                <a:spcPts val="1400"/>
              </a:spcBef>
            </a:pPr>
            <a:r>
              <a:rPr lang="en-US" sz="2000"/>
              <a:t>Criteria were applied to filter failed drone ship landings, along with their booster versions and launch site names for the year 2015.</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31</a:t>
            </a:fld>
            <a:endParaRPr lang="en-US" sz="1100">
              <a:solidFill>
                <a:srgbClr val="FFFFFF"/>
              </a:solidFill>
              <a:latin typeface="+mn-lt"/>
            </a:endParaRP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400" kern="1200">
                <a:solidFill>
                  <a:srgbClr val="FFFFFF"/>
                </a:solidFill>
                <a:latin typeface="+mj-lt"/>
                <a:ea typeface="+mj-ea"/>
                <a:cs typeface="+mj-cs"/>
              </a:rPr>
              <a:t>Rank Landing Outcomes Between 2010-06-04 and 2017-03-20</a:t>
            </a:r>
          </a:p>
        </p:txBody>
      </p:sp>
      <p:pic>
        <p:nvPicPr>
          <p:cNvPr id="6" name="Picture 5" descr="A screenshot of a computer&#10;&#10;Description automatically generated">
            <a:extLst>
              <a:ext uri="{FF2B5EF4-FFF2-40B4-BE49-F238E27FC236}">
                <a16:creationId xmlns:a16="http://schemas.microsoft.com/office/drawing/2014/main" id="{26A60002-3DFC-B266-C9D9-66821674A59C}"/>
              </a:ext>
            </a:extLst>
          </p:cNvPr>
          <p:cNvPicPr>
            <a:picLocks noChangeAspect="1"/>
          </p:cNvPicPr>
          <p:nvPr/>
        </p:nvPicPr>
        <p:blipFill>
          <a:blip r:embed="rId2"/>
          <a:stretch>
            <a:fillRect/>
          </a:stretch>
        </p:blipFill>
        <p:spPr>
          <a:xfrm>
            <a:off x="2928242" y="402570"/>
            <a:ext cx="6335515" cy="3215273"/>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940256" y="3833199"/>
            <a:ext cx="8332826" cy="1119982"/>
          </a:xfrm>
          <a:prstGeom prst="rect">
            <a:avLst/>
          </a:prstGeom>
        </p:spPr>
        <p:txBody>
          <a:bodyPr vert="horz" lIns="91440" tIns="45720" rIns="91440" bIns="45720" rtlCol="0" anchor="ctr">
            <a:normAutofit/>
          </a:bodyPr>
          <a:lstStyle/>
          <a:p>
            <a:pPr>
              <a:spcBef>
                <a:spcPts val="1400"/>
              </a:spcBef>
            </a:pPr>
            <a:r>
              <a:rPr lang="en-US" sz="1700" dirty="0"/>
              <a:t>We retrieved landing outcomes along with their counts from the dataset, using the WHERE clause to filter outcomes between June 4, 2010, and March 20, 2010. The GROUP BY clause was applied to categorize landing outcomes, followed by the ORDER BY clause to arrange them in descending order</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32</a:t>
            </a:fld>
            <a:endParaRPr lang="en-US" sz="1100">
              <a:solidFill>
                <a:srgbClr val="FFFFFF"/>
              </a:solidFill>
              <a:latin typeface="+mn-lt"/>
            </a:endParaRP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All launch sites global map markers</a:t>
            </a:r>
          </a:p>
        </p:txBody>
      </p:sp>
      <p:pic>
        <p:nvPicPr>
          <p:cNvPr id="7" name="Picture 6" descr="A map of the united states&#10;&#10;Description automatically generated">
            <a:extLst>
              <a:ext uri="{FF2B5EF4-FFF2-40B4-BE49-F238E27FC236}">
                <a16:creationId xmlns:a16="http://schemas.microsoft.com/office/drawing/2014/main" id="{4AFCBA5F-CDC0-D057-02ED-A6DCF3BA0DDB}"/>
              </a:ext>
            </a:extLst>
          </p:cNvPr>
          <p:cNvPicPr>
            <a:picLocks noChangeAspect="1"/>
          </p:cNvPicPr>
          <p:nvPr/>
        </p:nvPicPr>
        <p:blipFill>
          <a:blip r:embed="rId2"/>
          <a:stretch>
            <a:fillRect/>
          </a:stretch>
        </p:blipFill>
        <p:spPr>
          <a:xfrm>
            <a:off x="2928242" y="402570"/>
            <a:ext cx="6335515" cy="3215273"/>
          </a:xfrm>
          <a:prstGeom prst="rect">
            <a:avLst/>
          </a:prstGeom>
        </p:spPr>
      </p:pic>
      <p:sp>
        <p:nvSpPr>
          <p:cNvPr id="8" name="TextBox 7">
            <a:extLst>
              <a:ext uri="{FF2B5EF4-FFF2-40B4-BE49-F238E27FC236}">
                <a16:creationId xmlns:a16="http://schemas.microsoft.com/office/drawing/2014/main" id="{B80847B7-9EB6-31AE-1F21-AEEBFED47D2F}"/>
              </a:ext>
            </a:extLst>
          </p:cNvPr>
          <p:cNvSpPr txBox="1"/>
          <p:nvPr/>
        </p:nvSpPr>
        <p:spPr>
          <a:xfrm>
            <a:off x="1940256" y="3833199"/>
            <a:ext cx="8332826" cy="1119982"/>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dirty="0"/>
              <a:t>All </a:t>
            </a:r>
            <a:r>
              <a:rPr lang="en-US" sz="2000" dirty="0" err="1"/>
              <a:t>spaceX</a:t>
            </a:r>
            <a:r>
              <a:rPr lang="en-US" sz="2000" dirty="0"/>
              <a:t> launches are on the coastal area of Usa , namely </a:t>
            </a:r>
            <a:r>
              <a:rPr lang="en-US" sz="2000" dirty="0" err="1"/>
              <a:t>florida</a:t>
            </a:r>
            <a:r>
              <a:rPr lang="en-US" sz="2000" dirty="0"/>
              <a:t> and California , more being in </a:t>
            </a:r>
            <a:r>
              <a:rPr lang="en-US" sz="2000" dirty="0" err="1"/>
              <a:t>florida</a:t>
            </a:r>
            <a:endParaRPr lang="en-US" sz="2000" dirty="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34</a:t>
            </a:fld>
            <a:endParaRPr lang="en-US" sz="1100">
              <a:solidFill>
                <a:srgbClr val="FFFFFF"/>
              </a:solidFill>
              <a:latin typeface="+mn-lt"/>
            </a:endParaRP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6570CC06-DB21-401C-BCF8-AAC5FF550D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640080" y="640080"/>
            <a:ext cx="3566160" cy="358033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000">
                <a:solidFill>
                  <a:schemeClr val="tx1"/>
                </a:solidFill>
                <a:latin typeface="+mj-lt"/>
                <a:ea typeface="+mj-ea"/>
                <a:cs typeface="+mj-cs"/>
              </a:rPr>
              <a:t>Markers showing launch sites with color labels</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40080" y="4636008"/>
            <a:ext cx="3566160" cy="1572768"/>
          </a:xfrm>
          <a:prstGeom prst="rect">
            <a:avLst/>
          </a:prstGeom>
        </p:spPr>
        <p:txBody>
          <a:bodyPr vert="horz" lIns="91440" tIns="45720" rIns="91440" bIns="45720" rtlCol="0" anchor="t">
            <a:normAutofit/>
          </a:bodyPr>
          <a:lstStyle/>
          <a:p>
            <a:pPr marL="0" indent="0">
              <a:buNone/>
            </a:pPr>
            <a:r>
              <a:rPr lang="en-US" sz="2400"/>
              <a:t>Green signs show successful launches and red show all unsuccessful in both states</a:t>
            </a:r>
          </a:p>
        </p:txBody>
      </p:sp>
      <p:pic>
        <p:nvPicPr>
          <p:cNvPr id="16" name="Picture 15" descr="A map with a location pin&#10;&#10;Description automatically generated">
            <a:extLst>
              <a:ext uri="{FF2B5EF4-FFF2-40B4-BE49-F238E27FC236}">
                <a16:creationId xmlns:a16="http://schemas.microsoft.com/office/drawing/2014/main" id="{134855CE-B6C9-291D-BE7F-CE37307A8E76}"/>
              </a:ext>
            </a:extLst>
          </p:cNvPr>
          <p:cNvPicPr>
            <a:picLocks noChangeAspect="1"/>
          </p:cNvPicPr>
          <p:nvPr/>
        </p:nvPicPr>
        <p:blipFill>
          <a:blip r:embed="rId2"/>
          <a:stretch>
            <a:fillRect/>
          </a:stretch>
        </p:blipFill>
        <p:spPr>
          <a:xfrm>
            <a:off x="4905923" y="640080"/>
            <a:ext cx="3187211" cy="3419856"/>
          </a:xfrm>
          <a:prstGeom prst="rect">
            <a:avLst/>
          </a:prstGeom>
        </p:spPr>
      </p:pic>
      <p:pic>
        <p:nvPicPr>
          <p:cNvPr id="14" name="Picture 13" descr="A map with a location pin&#10;&#10;Description automatically generated with medium confidence">
            <a:extLst>
              <a:ext uri="{FF2B5EF4-FFF2-40B4-BE49-F238E27FC236}">
                <a16:creationId xmlns:a16="http://schemas.microsoft.com/office/drawing/2014/main" id="{5AF2F611-AEA4-96C9-3EB5-A7A840B91C67}"/>
              </a:ext>
            </a:extLst>
          </p:cNvPr>
          <p:cNvPicPr>
            <a:picLocks noChangeAspect="1"/>
          </p:cNvPicPr>
          <p:nvPr/>
        </p:nvPicPr>
        <p:blipFill>
          <a:blip r:embed="rId3"/>
          <a:stretch>
            <a:fillRect/>
          </a:stretch>
        </p:blipFill>
        <p:spPr>
          <a:xfrm>
            <a:off x="8374049" y="640080"/>
            <a:ext cx="3264407" cy="3419856"/>
          </a:xfrm>
          <a:prstGeom prst="rect">
            <a:avLst/>
          </a:prstGeom>
        </p:spPr>
      </p:pic>
      <p:sp>
        <p:nvSpPr>
          <p:cNvPr id="23" name="sketch line">
            <a:extLst>
              <a:ext uri="{FF2B5EF4-FFF2-40B4-BE49-F238E27FC236}">
                <a16:creationId xmlns:a16="http://schemas.microsoft.com/office/drawing/2014/main" id="{15B998FC-4B98-4A07-B159-9E629180AF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4409267"/>
            <a:ext cx="3566160" cy="18288"/>
          </a:xfrm>
          <a:custGeom>
            <a:avLst/>
            <a:gdLst>
              <a:gd name="connsiteX0" fmla="*/ 0 w 3566160"/>
              <a:gd name="connsiteY0" fmla="*/ 0 h 18288"/>
              <a:gd name="connsiteX1" fmla="*/ 665683 w 3566160"/>
              <a:gd name="connsiteY1" fmla="*/ 0 h 18288"/>
              <a:gd name="connsiteX2" fmla="*/ 1331366 w 3566160"/>
              <a:gd name="connsiteY2" fmla="*/ 0 h 18288"/>
              <a:gd name="connsiteX3" fmla="*/ 1818742 w 3566160"/>
              <a:gd name="connsiteY3" fmla="*/ 0 h 18288"/>
              <a:gd name="connsiteX4" fmla="*/ 2413102 w 3566160"/>
              <a:gd name="connsiteY4" fmla="*/ 0 h 18288"/>
              <a:gd name="connsiteX5" fmla="*/ 2936138 w 3566160"/>
              <a:gd name="connsiteY5" fmla="*/ 0 h 18288"/>
              <a:gd name="connsiteX6" fmla="*/ 3566160 w 3566160"/>
              <a:gd name="connsiteY6" fmla="*/ 0 h 18288"/>
              <a:gd name="connsiteX7" fmla="*/ 3566160 w 3566160"/>
              <a:gd name="connsiteY7" fmla="*/ 18288 h 18288"/>
              <a:gd name="connsiteX8" fmla="*/ 2971800 w 3566160"/>
              <a:gd name="connsiteY8" fmla="*/ 18288 h 18288"/>
              <a:gd name="connsiteX9" fmla="*/ 2448763 w 3566160"/>
              <a:gd name="connsiteY9" fmla="*/ 18288 h 18288"/>
              <a:gd name="connsiteX10" fmla="*/ 1854403 w 3566160"/>
              <a:gd name="connsiteY10" fmla="*/ 18288 h 18288"/>
              <a:gd name="connsiteX11" fmla="*/ 1295705 w 3566160"/>
              <a:gd name="connsiteY11" fmla="*/ 18288 h 18288"/>
              <a:gd name="connsiteX12" fmla="*/ 772668 w 3566160"/>
              <a:gd name="connsiteY12" fmla="*/ 18288 h 18288"/>
              <a:gd name="connsiteX13" fmla="*/ 0 w 3566160"/>
              <a:gd name="connsiteY13" fmla="*/ 18288 h 18288"/>
              <a:gd name="connsiteX14" fmla="*/ 0 w 356616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6160" h="18288" fill="none" extrusionOk="0">
                <a:moveTo>
                  <a:pt x="0" y="0"/>
                </a:moveTo>
                <a:cubicBezTo>
                  <a:pt x="222644" y="15773"/>
                  <a:pt x="447078" y="-30288"/>
                  <a:pt x="665683" y="0"/>
                </a:cubicBezTo>
                <a:cubicBezTo>
                  <a:pt x="884288" y="30288"/>
                  <a:pt x="1132425" y="-6167"/>
                  <a:pt x="1331366" y="0"/>
                </a:cubicBezTo>
                <a:cubicBezTo>
                  <a:pt x="1530307" y="6167"/>
                  <a:pt x="1680942" y="17562"/>
                  <a:pt x="1818742" y="0"/>
                </a:cubicBezTo>
                <a:cubicBezTo>
                  <a:pt x="1956542" y="-17562"/>
                  <a:pt x="2130227" y="23032"/>
                  <a:pt x="2413102" y="0"/>
                </a:cubicBezTo>
                <a:cubicBezTo>
                  <a:pt x="2695977" y="-23032"/>
                  <a:pt x="2679988" y="-13260"/>
                  <a:pt x="2936138" y="0"/>
                </a:cubicBezTo>
                <a:cubicBezTo>
                  <a:pt x="3192288" y="13260"/>
                  <a:pt x="3378668" y="16268"/>
                  <a:pt x="3566160" y="0"/>
                </a:cubicBezTo>
                <a:cubicBezTo>
                  <a:pt x="3566199" y="7328"/>
                  <a:pt x="3566779" y="9982"/>
                  <a:pt x="3566160" y="18288"/>
                </a:cubicBezTo>
                <a:cubicBezTo>
                  <a:pt x="3315478" y="45899"/>
                  <a:pt x="3188272" y="-7574"/>
                  <a:pt x="2971800" y="18288"/>
                </a:cubicBezTo>
                <a:cubicBezTo>
                  <a:pt x="2755328" y="44150"/>
                  <a:pt x="2598570" y="34692"/>
                  <a:pt x="2448763" y="18288"/>
                </a:cubicBezTo>
                <a:cubicBezTo>
                  <a:pt x="2298956" y="1884"/>
                  <a:pt x="2011344" y="-7043"/>
                  <a:pt x="1854403" y="18288"/>
                </a:cubicBezTo>
                <a:cubicBezTo>
                  <a:pt x="1697462" y="43619"/>
                  <a:pt x="1444994" y="618"/>
                  <a:pt x="1295705" y="18288"/>
                </a:cubicBezTo>
                <a:cubicBezTo>
                  <a:pt x="1146416" y="35958"/>
                  <a:pt x="965401" y="42167"/>
                  <a:pt x="772668" y="18288"/>
                </a:cubicBezTo>
                <a:cubicBezTo>
                  <a:pt x="579935" y="-5591"/>
                  <a:pt x="352420" y="-19381"/>
                  <a:pt x="0" y="18288"/>
                </a:cubicBezTo>
                <a:cubicBezTo>
                  <a:pt x="-593" y="9736"/>
                  <a:pt x="244" y="6610"/>
                  <a:pt x="0" y="0"/>
                </a:cubicBezTo>
                <a:close/>
              </a:path>
              <a:path w="3566160" h="18288" stroke="0" extrusionOk="0">
                <a:moveTo>
                  <a:pt x="0" y="0"/>
                </a:moveTo>
                <a:cubicBezTo>
                  <a:pt x="169947" y="-5008"/>
                  <a:pt x="340602" y="-17518"/>
                  <a:pt x="594360" y="0"/>
                </a:cubicBezTo>
                <a:cubicBezTo>
                  <a:pt x="848118" y="17518"/>
                  <a:pt x="997921" y="8866"/>
                  <a:pt x="1224382" y="0"/>
                </a:cubicBezTo>
                <a:cubicBezTo>
                  <a:pt x="1450843" y="-8866"/>
                  <a:pt x="1572343" y="8392"/>
                  <a:pt x="1783080" y="0"/>
                </a:cubicBezTo>
                <a:cubicBezTo>
                  <a:pt x="1993817" y="-8392"/>
                  <a:pt x="2266728" y="2126"/>
                  <a:pt x="2448763" y="0"/>
                </a:cubicBezTo>
                <a:cubicBezTo>
                  <a:pt x="2630798" y="-2126"/>
                  <a:pt x="2815508" y="-13843"/>
                  <a:pt x="3043123" y="0"/>
                </a:cubicBezTo>
                <a:cubicBezTo>
                  <a:pt x="3270738" y="13843"/>
                  <a:pt x="3420568" y="2184"/>
                  <a:pt x="3566160" y="0"/>
                </a:cubicBezTo>
                <a:cubicBezTo>
                  <a:pt x="3566487" y="8595"/>
                  <a:pt x="3566088" y="13110"/>
                  <a:pt x="3566160" y="18288"/>
                </a:cubicBezTo>
                <a:cubicBezTo>
                  <a:pt x="3421748" y="9323"/>
                  <a:pt x="3176383" y="-3939"/>
                  <a:pt x="2971800" y="18288"/>
                </a:cubicBezTo>
                <a:cubicBezTo>
                  <a:pt x="2767217" y="40515"/>
                  <a:pt x="2590769" y="4336"/>
                  <a:pt x="2306117" y="18288"/>
                </a:cubicBezTo>
                <a:cubicBezTo>
                  <a:pt x="2021465" y="32240"/>
                  <a:pt x="1860727" y="-9280"/>
                  <a:pt x="1676095" y="18288"/>
                </a:cubicBezTo>
                <a:cubicBezTo>
                  <a:pt x="1491463" y="45856"/>
                  <a:pt x="1329173" y="5765"/>
                  <a:pt x="1153058" y="18288"/>
                </a:cubicBezTo>
                <a:cubicBezTo>
                  <a:pt x="976943" y="30811"/>
                  <a:pt x="895178" y="4751"/>
                  <a:pt x="665683" y="18288"/>
                </a:cubicBezTo>
                <a:cubicBezTo>
                  <a:pt x="436189" y="31825"/>
                  <a:pt x="302924" y="2002"/>
                  <a:pt x="0" y="18288"/>
                </a:cubicBezTo>
                <a:cubicBezTo>
                  <a:pt x="822" y="10564"/>
                  <a:pt x="-23" y="457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448976505">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map&#10;&#10;Description automatically generated">
            <a:extLst>
              <a:ext uri="{FF2B5EF4-FFF2-40B4-BE49-F238E27FC236}">
                <a16:creationId xmlns:a16="http://schemas.microsoft.com/office/drawing/2014/main" id="{8DA4E458-9DA0-C7CA-EE50-F3051C92D9C3}"/>
              </a:ext>
            </a:extLst>
          </p:cNvPr>
          <p:cNvPicPr>
            <a:picLocks noChangeAspect="1"/>
          </p:cNvPicPr>
          <p:nvPr/>
        </p:nvPicPr>
        <p:blipFill>
          <a:blip r:embed="rId4"/>
          <a:stretch>
            <a:fillRect/>
          </a:stretch>
        </p:blipFill>
        <p:spPr>
          <a:xfrm>
            <a:off x="5528580" y="4453128"/>
            <a:ext cx="2673417" cy="2011680"/>
          </a:xfrm>
          <a:prstGeom prst="rect">
            <a:avLst/>
          </a:prstGeom>
        </p:spPr>
      </p:pic>
      <p:pic>
        <p:nvPicPr>
          <p:cNvPr id="7" name="Picture 6" descr="A map with pins and icons&#10;&#10;Description automatically generated with medium confidence">
            <a:extLst>
              <a:ext uri="{FF2B5EF4-FFF2-40B4-BE49-F238E27FC236}">
                <a16:creationId xmlns:a16="http://schemas.microsoft.com/office/drawing/2014/main" id="{CC65ADDC-4251-13FF-D5CB-38F901B032B6}"/>
              </a:ext>
            </a:extLst>
          </p:cNvPr>
          <p:cNvPicPr>
            <a:picLocks noChangeAspect="1"/>
          </p:cNvPicPr>
          <p:nvPr/>
        </p:nvPicPr>
        <p:blipFill>
          <a:blip r:embed="rId5"/>
          <a:stretch>
            <a:fillRect/>
          </a:stretch>
        </p:blipFill>
        <p:spPr>
          <a:xfrm>
            <a:off x="8656130" y="4215384"/>
            <a:ext cx="2700242" cy="2011680"/>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35</a:t>
            </a:fld>
            <a:endParaRPr lang="en-US" sz="1200">
              <a:solidFill>
                <a:schemeClr val="tx1">
                  <a:tint val="75000"/>
                </a:schemeClr>
              </a:solidFill>
              <a:latin typeface="+mn-lt"/>
            </a:endParaRPr>
          </a:p>
        </p:txBody>
      </p:sp>
      <p:sp>
        <p:nvSpPr>
          <p:cNvPr id="18" name="TextBox 17">
            <a:extLst>
              <a:ext uri="{FF2B5EF4-FFF2-40B4-BE49-F238E27FC236}">
                <a16:creationId xmlns:a16="http://schemas.microsoft.com/office/drawing/2014/main" id="{2025CE95-37E9-FEE9-287C-7333487F26F3}"/>
              </a:ext>
            </a:extLst>
          </p:cNvPr>
          <p:cNvSpPr txBox="1"/>
          <p:nvPr/>
        </p:nvSpPr>
        <p:spPr>
          <a:xfrm>
            <a:off x="5554706" y="270748"/>
            <a:ext cx="1933302" cy="369332"/>
          </a:xfrm>
          <a:prstGeom prst="rect">
            <a:avLst/>
          </a:prstGeom>
          <a:noFill/>
        </p:spPr>
        <p:txBody>
          <a:bodyPr wrap="square" rtlCol="0">
            <a:spAutoFit/>
          </a:bodyPr>
          <a:lstStyle/>
          <a:p>
            <a:r>
              <a:rPr lang="en-US" dirty="0"/>
              <a:t>California side</a:t>
            </a: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D24BC9E-AC6A-42EE-AFD8-B290720B84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4107624"/>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1051560" y="4329321"/>
            <a:ext cx="3657600"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a:solidFill>
                  <a:schemeClr val="tx1"/>
                </a:solidFill>
                <a:latin typeface="+mj-lt"/>
                <a:ea typeface="+mj-ea"/>
                <a:cs typeface="+mj-cs"/>
              </a:rPr>
              <a:t>Launch Site distance to landmarks</a:t>
            </a:r>
          </a:p>
        </p:txBody>
      </p:sp>
      <p:pic>
        <p:nvPicPr>
          <p:cNvPr id="7" name="Picture 6" descr="A map with a blue line&#10;&#10;Description automatically generated">
            <a:extLst>
              <a:ext uri="{FF2B5EF4-FFF2-40B4-BE49-F238E27FC236}">
                <a16:creationId xmlns:a16="http://schemas.microsoft.com/office/drawing/2014/main" id="{77B0ED89-80C9-7173-244E-87EF76E04E6A}"/>
              </a:ext>
            </a:extLst>
          </p:cNvPr>
          <p:cNvPicPr>
            <a:picLocks noChangeAspect="1"/>
          </p:cNvPicPr>
          <p:nvPr/>
        </p:nvPicPr>
        <p:blipFill>
          <a:blip r:embed="rId2"/>
          <a:stretch>
            <a:fillRect/>
          </a:stretch>
        </p:blipFill>
        <p:spPr>
          <a:xfrm>
            <a:off x="577236" y="361910"/>
            <a:ext cx="5447494" cy="3483864"/>
          </a:xfrm>
          <a:prstGeom prst="rect">
            <a:avLst/>
          </a:prstGeom>
        </p:spPr>
      </p:pic>
      <p:pic>
        <p:nvPicPr>
          <p:cNvPr id="4" name="Content Placeholder 3" descr="A map with lines and numbers&#10;&#10;Description automatically generated">
            <a:extLst>
              <a:ext uri="{FF2B5EF4-FFF2-40B4-BE49-F238E27FC236}">
                <a16:creationId xmlns:a16="http://schemas.microsoft.com/office/drawing/2014/main" id="{AE2C5A14-1C8A-CB7A-C18E-022BB93211F5}"/>
              </a:ext>
            </a:extLst>
          </p:cNvPr>
          <p:cNvPicPr>
            <a:picLocks noGrp="1" noChangeAspect="1"/>
          </p:cNvPicPr>
          <p:nvPr>
            <p:ph idx="4294967295"/>
          </p:nvPr>
        </p:nvPicPr>
        <p:blipFill>
          <a:blip r:embed="rId3"/>
          <a:stretch>
            <a:fillRect/>
          </a:stretch>
        </p:blipFill>
        <p:spPr>
          <a:xfrm>
            <a:off x="6198887" y="545847"/>
            <a:ext cx="5522976" cy="3106672"/>
          </a:xfrm>
          <a:prstGeom prst="rect">
            <a:avLst/>
          </a:prstGeom>
        </p:spPr>
      </p:pic>
      <p:sp>
        <p:nvSpPr>
          <p:cNvPr id="18" name="Rectangle 17">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480023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5143137"/>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12C130A8-C8FD-E2C2-F739-2C59135C77AB}"/>
              </a:ext>
            </a:extLst>
          </p:cNvPr>
          <p:cNvSpPr txBox="1"/>
          <p:nvPr/>
        </p:nvSpPr>
        <p:spPr>
          <a:xfrm>
            <a:off x="5250106" y="4329321"/>
            <a:ext cx="6106742" cy="1645920"/>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dirty="0"/>
              <a:t>Both images show different sides . One images that the launch sites were close to the coastal area , in very close </a:t>
            </a:r>
            <a:r>
              <a:rPr lang="en-US" dirty="0" err="1"/>
              <a:t>promixty</a:t>
            </a:r>
            <a:r>
              <a:rPr lang="en-US" dirty="0"/>
              <a:t> with it. The second image shows that the launch sites are all away from the city infrastructure , mainly from highways and train stations.</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624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36</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82344"/>
            <a:ext cx="12191998"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8115300"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12191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699714" y="5490971"/>
            <a:ext cx="6962072" cy="11592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Classification Accuracy</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456522" y="5633765"/>
            <a:ext cx="3408555" cy="873612"/>
          </a:xfrm>
          <a:prstGeom prst="rect">
            <a:avLst/>
          </a:prstGeom>
        </p:spPr>
        <p:txBody>
          <a:bodyPr vert="horz" lIns="91440" tIns="45720" rIns="91440" bIns="45720" rtlCol="0" anchor="ctr">
            <a:normAutofit/>
          </a:bodyPr>
          <a:lstStyle/>
          <a:p>
            <a:pPr marL="0" indent="0">
              <a:buNone/>
            </a:pPr>
            <a:r>
              <a:rPr lang="en-US" sz="1900" kern="1200">
                <a:solidFill>
                  <a:srgbClr val="FFFFFF"/>
                </a:solidFill>
                <a:latin typeface="+mn-lt"/>
                <a:ea typeface="+mn-ea"/>
                <a:cs typeface="+mn-cs"/>
              </a:rPr>
              <a:t>The decision tree classifier is the model with the highest classification accuracy</a:t>
            </a:r>
          </a:p>
        </p:txBody>
      </p:sp>
      <p:pic>
        <p:nvPicPr>
          <p:cNvPr id="3" name="Picture 2" descr="A screenshot of a computer program&#10;&#10;Description automatically generated">
            <a:extLst>
              <a:ext uri="{FF2B5EF4-FFF2-40B4-BE49-F238E27FC236}">
                <a16:creationId xmlns:a16="http://schemas.microsoft.com/office/drawing/2014/main" id="{BD02DE03-A078-5EE3-BEAA-490BA2EA0F63}"/>
              </a:ext>
            </a:extLst>
          </p:cNvPr>
          <p:cNvPicPr>
            <a:picLocks noChangeAspect="1"/>
          </p:cNvPicPr>
          <p:nvPr/>
        </p:nvPicPr>
        <p:blipFill>
          <a:blip r:embed="rId2"/>
          <a:stretch>
            <a:fillRect/>
          </a:stretch>
        </p:blipFill>
        <p:spPr>
          <a:xfrm>
            <a:off x="478535" y="1007894"/>
            <a:ext cx="11327549" cy="3284989"/>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38</a:t>
            </a:fld>
            <a:endParaRPr lang="en-US" sz="1100">
              <a:solidFill>
                <a:srgbClr val="FFFFFF"/>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841247" y="978619"/>
            <a:ext cx="3410712" cy="110642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kern="1200">
                <a:solidFill>
                  <a:schemeClr val="tx1"/>
                </a:solidFill>
                <a:latin typeface="+mj-lt"/>
                <a:ea typeface="+mj-ea"/>
                <a:cs typeface="+mj-cs"/>
              </a:rPr>
              <a:t>Confusion Matrix</a:t>
            </a:r>
          </a:p>
        </p:txBody>
      </p:sp>
      <p:sp>
        <p:nvSpPr>
          <p:cNvPr id="18" name="Rectangle 17">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093976"/>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41248" y="2252870"/>
            <a:ext cx="3412219" cy="3560251"/>
          </a:xfrm>
          <a:prstGeom prst="rect">
            <a:avLst/>
          </a:prstGeom>
        </p:spPr>
        <p:txBody>
          <a:bodyPr vert="horz" lIns="91440" tIns="45720" rIns="91440" bIns="45720" rtlCol="0">
            <a:normAutofit/>
          </a:bodyPr>
          <a:lstStyle/>
          <a:p>
            <a:pPr>
              <a:spcBef>
                <a:spcPts val="1400"/>
              </a:spcBef>
            </a:pPr>
            <a:r>
              <a:rPr lang="en-US" sz="1700" b="1" dirty="0"/>
              <a:t>Confusion Matrix Analysis:</a:t>
            </a:r>
            <a:r>
              <a:rPr lang="en-US" sz="1700" dirty="0"/>
              <a:t> The </a:t>
            </a:r>
            <a:r>
              <a:rPr lang="en-US" sz="1700" b="1" dirty="0"/>
              <a:t>Decision Tree classifier</a:t>
            </a:r>
            <a:r>
              <a:rPr lang="en-US" sz="1700" dirty="0"/>
              <a:t> effectively differentiates between the classes. However, a key issue is the presence of </a:t>
            </a:r>
            <a:r>
              <a:rPr lang="en-US" sz="1700" b="1" dirty="0"/>
              <a:t>false positives</a:t>
            </a:r>
            <a:r>
              <a:rPr lang="en-US" sz="1700" dirty="0"/>
              <a:t>, where </a:t>
            </a:r>
            <a:r>
              <a:rPr lang="en-US" sz="1700" b="1" dirty="0"/>
              <a:t>unsuccessful landings are incorrectly classified as successful</a:t>
            </a:r>
            <a:r>
              <a:rPr lang="en-US" sz="1700" dirty="0"/>
              <a:t>.</a:t>
            </a:r>
          </a:p>
          <a:p>
            <a:pPr>
              <a:spcBef>
                <a:spcPts val="1400"/>
              </a:spcBef>
            </a:pPr>
            <a:endParaRPr lang="en-US" sz="1700" dirty="0"/>
          </a:p>
        </p:txBody>
      </p:sp>
      <p:pic>
        <p:nvPicPr>
          <p:cNvPr id="3" name="Picture 2" descr="A graph of a diagram&#10;&#10;Description automatically generated with medium confidence">
            <a:extLst>
              <a:ext uri="{FF2B5EF4-FFF2-40B4-BE49-F238E27FC236}">
                <a16:creationId xmlns:a16="http://schemas.microsoft.com/office/drawing/2014/main" id="{19C0FD74-438D-E989-C4C9-94BA04DAC232}"/>
              </a:ext>
            </a:extLst>
          </p:cNvPr>
          <p:cNvPicPr>
            <a:picLocks noChangeAspect="1"/>
          </p:cNvPicPr>
          <p:nvPr/>
        </p:nvPicPr>
        <p:blipFill>
          <a:blip r:embed="rId2"/>
          <a:stretch>
            <a:fillRect/>
          </a:stretch>
        </p:blipFill>
        <p:spPr>
          <a:xfrm>
            <a:off x="5120640" y="641087"/>
            <a:ext cx="6656832" cy="5475242"/>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3648"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39</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645034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6CA66F18-AF00-434A-AB3C-61097BEAE5FA}"/>
              </a:ext>
            </a:extLst>
          </p:cNvPr>
          <p:cNvSpPr txBox="1">
            <a:spLocks/>
          </p:cNvSpPr>
          <p:nvPr/>
        </p:nvSpPr>
        <p:spPr>
          <a:xfrm>
            <a:off x="8617241" y="-98194"/>
            <a:ext cx="3115109" cy="161620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dirty="0">
                <a:solidFill>
                  <a:schemeClr val="tx1"/>
                </a:solidFill>
                <a:latin typeface="+mj-lt"/>
                <a:ea typeface="+mj-ea"/>
                <a:cs typeface="+mj-cs"/>
              </a:rPr>
              <a:t>Introduction</a:t>
            </a:r>
          </a:p>
        </p:txBody>
      </p:sp>
      <p:pic>
        <p:nvPicPr>
          <p:cNvPr id="21" name="Picture 20" descr="Rocket launch">
            <a:extLst>
              <a:ext uri="{FF2B5EF4-FFF2-40B4-BE49-F238E27FC236}">
                <a16:creationId xmlns:a16="http://schemas.microsoft.com/office/drawing/2014/main" id="{D315672D-0EC6-B869-3A98-2C83C5EB1797}"/>
              </a:ext>
            </a:extLst>
          </p:cNvPr>
          <p:cNvPicPr>
            <a:picLocks noChangeAspect="1"/>
          </p:cNvPicPr>
          <p:nvPr/>
        </p:nvPicPr>
        <p:blipFill>
          <a:blip r:embed="rId2"/>
          <a:srcRect l="27727" r="341" b="-1"/>
          <a:stretch/>
        </p:blipFill>
        <p:spPr>
          <a:xfrm>
            <a:off x="20" y="10"/>
            <a:ext cx="7390243" cy="6857990"/>
          </a:xfrm>
          <a:prstGeom prst="rect">
            <a:avLst/>
          </a:prstGeom>
        </p:spPr>
      </p:pic>
      <p:sp>
        <p:nvSpPr>
          <p:cNvPr id="25" name="Rectangle 24">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879677" y="2347416"/>
            <a:ext cx="1630908" cy="7390262"/>
          </a:xfrm>
          <a:prstGeom prst="rect">
            <a:avLst/>
          </a:prstGeom>
          <a:gradFill>
            <a:gsLst>
              <a:gs pos="0">
                <a:schemeClr val="accent5"/>
              </a:gs>
              <a:gs pos="47000">
                <a:schemeClr val="accent2">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1919061" y="1919060"/>
            <a:ext cx="6854280" cy="3016159"/>
          </a:xfrm>
          <a:prstGeom prst="rect">
            <a:avLst/>
          </a:prstGeom>
          <a:gradFill flip="none" rotWithShape="1">
            <a:gsLst>
              <a:gs pos="0">
                <a:schemeClr val="accent5"/>
              </a:gs>
              <a:gs pos="47000">
                <a:schemeClr val="accent2">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61657" y="4425055"/>
            <a:ext cx="2928605" cy="2432945"/>
          </a:xfrm>
          <a:prstGeom prst="rect">
            <a:avLst/>
          </a:prstGeom>
          <a:gradFill flip="none" rotWithShape="1">
            <a:gsLst>
              <a:gs pos="0">
                <a:schemeClr val="accent2"/>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97582" y="1557197"/>
            <a:ext cx="3434767" cy="4799153"/>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Font typeface="Arial" panose="020B0604020202020204" pitchFamily="34" charset="0"/>
              <a:buChar char="•"/>
            </a:pPr>
            <a:r>
              <a:rPr lang="en-US" sz="2000" b="1" dirty="0">
                <a:solidFill>
                  <a:schemeClr val="tx1"/>
                </a:solidFill>
                <a:latin typeface="+mn-lt"/>
              </a:rPr>
              <a:t>Project Background and Context</a:t>
            </a:r>
          </a:p>
          <a:p>
            <a:pPr>
              <a:buFont typeface="Arial" panose="020B0604020202020204" pitchFamily="34" charset="0"/>
              <a:buChar char="•"/>
            </a:pPr>
            <a:r>
              <a:rPr lang="en-US" sz="1400" dirty="0">
                <a:solidFill>
                  <a:schemeClr val="tx1"/>
                </a:solidFill>
                <a:latin typeface="+mn-lt"/>
              </a:rPr>
              <a:t>SpaceX advertises Falcon 9 rocket launches at $62 million per launch, significantly lower than other providers, which can exceed $165 million. The key to these cost savings is the reusability of the first stage. If we can predict whether the first stage will successfully land, we can estimate launch costs more accurately. This information is valuable for competing companies looking to bid against SpaceX. The project's objective is to develop a machine learning pipeline to predict the likelihood of a successful first-stage landing.</a:t>
            </a:r>
          </a:p>
          <a:p>
            <a:pPr>
              <a:buFont typeface="Arial" panose="020B0604020202020204" pitchFamily="34" charset="0"/>
              <a:buChar char="•"/>
            </a:pPr>
            <a:endParaRPr lang="en-US" sz="800" b="1" dirty="0">
              <a:solidFill>
                <a:schemeClr val="tx1"/>
              </a:solidFill>
              <a:latin typeface="+mn-lt"/>
            </a:endParaRPr>
          </a:p>
          <a:p>
            <a:pPr>
              <a:buFont typeface="Arial" panose="020B0604020202020204" pitchFamily="34" charset="0"/>
              <a:buChar char="•"/>
            </a:pPr>
            <a:r>
              <a:rPr lang="en-US" sz="2000" b="1" dirty="0">
                <a:solidFill>
                  <a:schemeClr val="tx1"/>
                </a:solidFill>
                <a:latin typeface="+mn-lt"/>
              </a:rPr>
              <a:t>Key Problems to Address</a:t>
            </a:r>
          </a:p>
          <a:p>
            <a:pPr>
              <a:buFont typeface="Arial" panose="020B0604020202020204" pitchFamily="34" charset="0"/>
              <a:buChar char="•"/>
            </a:pPr>
            <a:r>
              <a:rPr lang="en-US" sz="1200" dirty="0">
                <a:solidFill>
                  <a:schemeClr val="tx1"/>
                </a:solidFill>
                <a:latin typeface="+mn-lt"/>
              </a:rPr>
              <a:t>Identifying the factors that influence the rocket’s landing success.</a:t>
            </a:r>
          </a:p>
          <a:p>
            <a:pPr>
              <a:buFont typeface="Arial" panose="020B0604020202020204" pitchFamily="34" charset="0"/>
              <a:buChar char="•"/>
            </a:pPr>
            <a:r>
              <a:rPr lang="en-US" sz="1200" dirty="0">
                <a:solidFill>
                  <a:schemeClr val="tx1"/>
                </a:solidFill>
                <a:latin typeface="+mn-lt"/>
              </a:rPr>
              <a:t>Understanding how different features interact to impact the landing outcome.</a:t>
            </a:r>
          </a:p>
          <a:p>
            <a:pPr>
              <a:buFont typeface="Arial" panose="020B0604020202020204" pitchFamily="34" charset="0"/>
              <a:buChar char="•"/>
            </a:pPr>
            <a:r>
              <a:rPr lang="en-US" sz="1200" dirty="0">
                <a:solidFill>
                  <a:schemeClr val="tx1"/>
                </a:solidFill>
                <a:latin typeface="+mn-lt"/>
              </a:rPr>
              <a:t>Determining the necessary operating conditions for a reliable landing program</a:t>
            </a:r>
            <a:r>
              <a:rPr lang="en-US" sz="800" dirty="0">
                <a:solidFill>
                  <a:schemeClr val="tx1"/>
                </a:solidFill>
                <a:latin typeface="+mn-lt"/>
              </a:rPr>
              <a:t>.</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lumMod val="50000"/>
                    <a:lumOff val="50000"/>
                  </a:schemeClr>
                </a:solidFill>
                <a:latin typeface="Calibri" panose="020F0502020204030204"/>
              </a:rPr>
              <a:pPr>
                <a:spcAft>
                  <a:spcPts val="600"/>
                </a:spcAft>
                <a:defRPr/>
              </a:pPr>
              <a:t>4</a:t>
            </a:fld>
            <a:endParaRPr lang="en-US" sz="1200">
              <a:solidFill>
                <a:schemeClr val="tx1">
                  <a:lumMod val="50000"/>
                  <a:lumOff val="50000"/>
                </a:schemeClr>
              </a:solidFill>
              <a:latin typeface="Calibri" panose="020F0502020204030204"/>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Rectangle 25">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Conclusions</a:t>
            </a:r>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4810259" y="649480"/>
            <a:ext cx="6555347" cy="5546047"/>
          </a:xfrm>
          <a:prstGeom prst="rect">
            <a:avLst/>
          </a:prstGeom>
        </p:spPr>
        <p:txBody>
          <a:bodyPr vert="horz" lIns="91440" tIns="45720" rIns="91440" bIns="45720" rtlCol="0" anchor="ctr">
            <a:normAutofit/>
          </a:bodyPr>
          <a:lstStyle/>
          <a:p>
            <a:pPr>
              <a:spcBef>
                <a:spcPts val="1400"/>
              </a:spcBef>
            </a:pPr>
            <a:r>
              <a:rPr lang="en-US" sz="2000" b="1"/>
              <a:t>Flight Frequency &amp; Success Rate:</a:t>
            </a:r>
            <a:r>
              <a:rPr lang="en-US" sz="2000"/>
              <a:t> Higher flight activity at a launch site correlates with an </a:t>
            </a:r>
            <a:r>
              <a:rPr lang="en-US" sz="2000" b="1"/>
              <a:t>increased success rate</a:t>
            </a:r>
            <a:r>
              <a:rPr lang="en-US" sz="2000"/>
              <a:t>.</a:t>
            </a:r>
            <a:r>
              <a:rPr lang="en-US" sz="2000" b="1"/>
              <a:t>Time Trend:</a:t>
            </a:r>
            <a:r>
              <a:rPr lang="en-US" sz="2000"/>
              <a:t> The launch success rate showed </a:t>
            </a:r>
            <a:r>
              <a:rPr lang="en-US" sz="2000" b="1"/>
              <a:t>significant improvement from 2013 to 2020</a:t>
            </a:r>
            <a:r>
              <a:rPr lang="en-US" sz="2000"/>
              <a:t>.</a:t>
            </a:r>
            <a:r>
              <a:rPr lang="en-US" sz="2000" b="1"/>
              <a:t>Orbits with High Success Rates:</a:t>
            </a:r>
            <a:r>
              <a:rPr lang="en-US" sz="2000"/>
              <a:t> ES-L1, GEO, HEO, SSO, and VLEO had the </a:t>
            </a:r>
            <a:r>
              <a:rPr lang="en-US" sz="2000" b="1"/>
              <a:t>highest success rates</a:t>
            </a:r>
            <a:r>
              <a:rPr lang="en-US" sz="2000"/>
              <a:t>.</a:t>
            </a:r>
            <a:r>
              <a:rPr lang="en-US" sz="2000" b="1"/>
              <a:t>Top Launch Site:</a:t>
            </a:r>
            <a:r>
              <a:rPr lang="en-US" sz="2000"/>
              <a:t> </a:t>
            </a:r>
            <a:r>
              <a:rPr lang="en-US" sz="2000" b="1"/>
              <a:t>KSC LC-39A</a:t>
            </a:r>
            <a:r>
              <a:rPr lang="en-US" sz="2000"/>
              <a:t> recorded the </a:t>
            </a:r>
            <a:r>
              <a:rPr lang="en-US" sz="2000" b="1"/>
              <a:t>most successful launches</a:t>
            </a:r>
            <a:r>
              <a:rPr lang="en-US" sz="2000"/>
              <a:t> among all sites.</a:t>
            </a:r>
            <a:r>
              <a:rPr lang="en-US" sz="2000" b="1"/>
              <a:t>Best Model:</a:t>
            </a:r>
            <a:r>
              <a:rPr lang="en-US" sz="2000"/>
              <a:t> The </a:t>
            </a:r>
            <a:r>
              <a:rPr lang="en-US" sz="2000" b="1"/>
              <a:t>Decision Tree classifier</a:t>
            </a:r>
            <a:r>
              <a:rPr lang="en-US" sz="2000"/>
              <a:t> emerged as the </a:t>
            </a:r>
            <a:r>
              <a:rPr lang="en-US" sz="2000" b="1"/>
              <a:t>best machine learning algorithm</a:t>
            </a:r>
            <a:r>
              <a:rPr lang="en-US" sz="2000"/>
              <a:t> for this task.</a:t>
            </a:r>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40</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16301236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179994" y="436298"/>
            <a:ext cx="4840010" cy="18073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tx1"/>
                </a:solidFill>
                <a:latin typeface="+mj-lt"/>
                <a:ea typeface="+mj-ea"/>
                <a:cs typeface="+mj-cs"/>
              </a:rPr>
              <a:t>Methodology</a:t>
            </a:r>
            <a:endParaRPr lang="en-US" sz="4400" dirty="0">
              <a:solidFill>
                <a:schemeClr val="tx1"/>
              </a:solidFill>
              <a:latin typeface="+mj-lt"/>
              <a:ea typeface="+mj-ea"/>
              <a:cs typeface="+mj-cs"/>
            </a:endParaRPr>
          </a:p>
        </p:txBody>
      </p:sp>
      <p:pic>
        <p:nvPicPr>
          <p:cNvPr id="15" name="Picture 14" descr="An abstract design with lines and financial symbols">
            <a:extLst>
              <a:ext uri="{FF2B5EF4-FFF2-40B4-BE49-F238E27FC236}">
                <a16:creationId xmlns:a16="http://schemas.microsoft.com/office/drawing/2014/main" id="{E5C70D5D-6576-F856-B87F-CE714D53774C}"/>
              </a:ext>
            </a:extLst>
          </p:cNvPr>
          <p:cNvPicPr>
            <a:picLocks noChangeAspect="1"/>
          </p:cNvPicPr>
          <p:nvPr/>
        </p:nvPicPr>
        <p:blipFill>
          <a:blip r:embed="rId3"/>
          <a:srcRect l="20126" r="20564"/>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6732755" y="1928349"/>
            <a:ext cx="4840010" cy="38436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Font typeface="Arial" panose="020B0604020202020204" pitchFamily="34" charset="0"/>
              <a:buChar char="•"/>
            </a:pPr>
            <a:r>
              <a:rPr lang="en-US" sz="1100" b="1" dirty="0">
                <a:solidFill>
                  <a:schemeClr val="tx1"/>
                </a:solidFill>
                <a:latin typeface="+mn-lt"/>
              </a:rPr>
              <a:t>Executive Summary</a:t>
            </a:r>
          </a:p>
          <a:p>
            <a:pPr>
              <a:buFont typeface="Arial" panose="020B0604020202020204" pitchFamily="34" charset="0"/>
              <a:buChar char="•"/>
            </a:pPr>
            <a:r>
              <a:rPr lang="en-US" sz="1100" b="1" dirty="0">
                <a:solidFill>
                  <a:schemeClr val="tx1"/>
                </a:solidFill>
                <a:latin typeface="+mn-lt"/>
              </a:rPr>
              <a:t>Data Collection Methodology:</a:t>
            </a:r>
          </a:p>
          <a:p>
            <a:pPr>
              <a:buFont typeface="Arial" panose="020B0604020202020204" pitchFamily="34" charset="0"/>
              <a:buChar char="•"/>
            </a:pPr>
            <a:r>
              <a:rPr lang="en-US" sz="1100" dirty="0">
                <a:solidFill>
                  <a:schemeClr val="tx1"/>
                </a:solidFill>
                <a:latin typeface="+mn-lt"/>
              </a:rPr>
              <a:t>Data was gathered through the SpaceX API and web scraping from Wikipedia.</a:t>
            </a:r>
          </a:p>
          <a:p>
            <a:pPr>
              <a:buFont typeface="Arial" panose="020B0604020202020204" pitchFamily="34" charset="0"/>
              <a:buChar char="•"/>
            </a:pPr>
            <a:r>
              <a:rPr lang="en-US" sz="1100" b="1" dirty="0">
                <a:solidFill>
                  <a:schemeClr val="tx1"/>
                </a:solidFill>
                <a:latin typeface="+mn-lt"/>
              </a:rPr>
              <a:t>Data Wrangling:</a:t>
            </a:r>
          </a:p>
          <a:p>
            <a:pPr>
              <a:buFont typeface="Arial" panose="020B0604020202020204" pitchFamily="34" charset="0"/>
              <a:buChar char="•"/>
            </a:pPr>
            <a:r>
              <a:rPr lang="en-US" sz="1100" dirty="0">
                <a:solidFill>
                  <a:schemeClr val="tx1"/>
                </a:solidFill>
                <a:latin typeface="+mn-lt"/>
              </a:rPr>
              <a:t>One-hot encoding was used for categorical features.</a:t>
            </a:r>
          </a:p>
          <a:p>
            <a:pPr>
              <a:buFont typeface="Arial" panose="020B0604020202020204" pitchFamily="34" charset="0"/>
              <a:buChar char="•"/>
            </a:pPr>
            <a:r>
              <a:rPr lang="en-US" sz="1100" b="1" dirty="0">
                <a:solidFill>
                  <a:schemeClr val="tx1"/>
                </a:solidFill>
                <a:latin typeface="+mn-lt"/>
              </a:rPr>
              <a:t>Exploratory Data Analysis (EDA):</a:t>
            </a:r>
          </a:p>
          <a:p>
            <a:pPr>
              <a:buFont typeface="Arial" panose="020B0604020202020204" pitchFamily="34" charset="0"/>
              <a:buChar char="•"/>
            </a:pPr>
            <a:r>
              <a:rPr lang="en-US" sz="1100" dirty="0">
                <a:solidFill>
                  <a:schemeClr val="tx1"/>
                </a:solidFill>
                <a:latin typeface="+mn-lt"/>
              </a:rPr>
              <a:t>Data exploration was conducted using visualizations and SQL queries.</a:t>
            </a:r>
          </a:p>
          <a:p>
            <a:pPr>
              <a:buFont typeface="Arial" panose="020B0604020202020204" pitchFamily="34" charset="0"/>
              <a:buChar char="•"/>
            </a:pPr>
            <a:r>
              <a:rPr lang="en-US" sz="1100" b="1" dirty="0">
                <a:solidFill>
                  <a:schemeClr val="tx1"/>
                </a:solidFill>
                <a:latin typeface="+mn-lt"/>
              </a:rPr>
              <a:t>Interactive Visual Analytics:</a:t>
            </a:r>
          </a:p>
          <a:p>
            <a:pPr>
              <a:buFont typeface="Arial" panose="020B0604020202020204" pitchFamily="34" charset="0"/>
              <a:buChar char="•"/>
            </a:pPr>
            <a:r>
              <a:rPr lang="en-US" sz="1100" dirty="0">
                <a:solidFill>
                  <a:schemeClr val="tx1"/>
                </a:solidFill>
                <a:latin typeface="+mn-lt"/>
              </a:rPr>
              <a:t>Folium and </a:t>
            </a:r>
            <a:r>
              <a:rPr lang="en-US" sz="1100" dirty="0" err="1">
                <a:solidFill>
                  <a:schemeClr val="tx1"/>
                </a:solidFill>
                <a:latin typeface="+mn-lt"/>
              </a:rPr>
              <a:t>Plotly</a:t>
            </a:r>
            <a:r>
              <a:rPr lang="en-US" sz="1100" dirty="0">
                <a:solidFill>
                  <a:schemeClr val="tx1"/>
                </a:solidFill>
                <a:latin typeface="+mn-lt"/>
              </a:rPr>
              <a:t> Dash were utilized to create interactive data visualizations.</a:t>
            </a:r>
          </a:p>
          <a:p>
            <a:pPr>
              <a:buFont typeface="Arial" panose="020B0604020202020204" pitchFamily="34" charset="0"/>
              <a:buChar char="•"/>
            </a:pPr>
            <a:r>
              <a:rPr lang="en-US" sz="1100" b="1" dirty="0">
                <a:solidFill>
                  <a:schemeClr val="tx1"/>
                </a:solidFill>
                <a:latin typeface="+mn-lt"/>
              </a:rPr>
              <a:t>Predictive Analysis:</a:t>
            </a:r>
          </a:p>
          <a:p>
            <a:pPr>
              <a:buFont typeface="Arial" panose="020B0604020202020204" pitchFamily="34" charset="0"/>
              <a:buChar char="•"/>
            </a:pPr>
            <a:r>
              <a:rPr lang="en-US" sz="1100" dirty="0">
                <a:solidFill>
                  <a:schemeClr val="tx1"/>
                </a:solidFill>
                <a:latin typeface="+mn-lt"/>
              </a:rPr>
              <a:t>Classification models were developed for prediction.</a:t>
            </a:r>
          </a:p>
          <a:p>
            <a:pPr>
              <a:buFont typeface="Arial" panose="020B0604020202020204" pitchFamily="34" charset="0"/>
              <a:buChar char="•"/>
            </a:pPr>
            <a:r>
              <a:rPr lang="en-US" sz="1100" dirty="0">
                <a:solidFill>
                  <a:schemeClr val="tx1"/>
                </a:solidFill>
                <a:latin typeface="+mn-lt"/>
              </a:rPr>
              <a:t>Techniques for building, tuning, and evaluating classification models were applied.</a:t>
            </a:r>
          </a:p>
          <a:p>
            <a:pPr>
              <a:spcBef>
                <a:spcPts val="1400"/>
              </a:spcBef>
              <a:buFont typeface="Arial" panose="020B0604020202020204" pitchFamily="34" charset="0"/>
              <a:buChar char="•"/>
            </a:pPr>
            <a:endParaRPr lang="en-US" sz="1100" dirty="0">
              <a:solidFill>
                <a:schemeClr val="tx1"/>
              </a:solidFill>
              <a:latin typeface="+mn-lt"/>
            </a:endParaRPr>
          </a:p>
          <a:p>
            <a:pPr>
              <a:spcBef>
                <a:spcPts val="1400"/>
              </a:spcBef>
              <a:buFont typeface="Arial" panose="020B0604020202020204" pitchFamily="34" charset="0"/>
              <a:buChar char="•"/>
            </a:pPr>
            <a:endParaRPr lang="en-US" sz="1100" dirty="0">
              <a:solidFill>
                <a:schemeClr val="tx1"/>
              </a:solidFill>
              <a:latin typeface="+mn-lt"/>
            </a:endParaRPr>
          </a:p>
          <a:p>
            <a:pPr>
              <a:spcBef>
                <a:spcPts val="1400"/>
              </a:spcBef>
              <a:buFont typeface="Arial" panose="020B0604020202020204" pitchFamily="34" charset="0"/>
              <a:buChar char="•"/>
            </a:pPr>
            <a:endParaRPr lang="en-US" sz="1100" dirty="0">
              <a:solidFill>
                <a:schemeClr val="tx1"/>
              </a:solidFill>
              <a:latin typeface="+mn-lt"/>
            </a:endParaRPr>
          </a:p>
          <a:p>
            <a:pPr>
              <a:spcBef>
                <a:spcPts val="1400"/>
              </a:spcBef>
              <a:buFont typeface="Arial" panose="020B0604020202020204" pitchFamily="34" charset="0"/>
              <a:buChar char="•"/>
            </a:pPr>
            <a:endParaRPr lang="en-US" sz="1100" dirty="0">
              <a:solidFill>
                <a:schemeClr val="tx1"/>
              </a:solidFill>
              <a:latin typeface="+mn-lt"/>
            </a:endParaRPr>
          </a:p>
          <a:p>
            <a:pPr>
              <a:spcBef>
                <a:spcPts val="1400"/>
              </a:spcBef>
              <a:buFont typeface="Arial" panose="020B0604020202020204" pitchFamily="34" charset="0"/>
              <a:buChar char="•"/>
            </a:pPr>
            <a:endParaRPr lang="en-US" sz="1100" dirty="0">
              <a:solidFill>
                <a:schemeClr val="tx1"/>
              </a:solidFill>
              <a:latin typeface="+mn-lt"/>
            </a:endParaRP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6</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Rectangle 28">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Data Collection</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810259" y="649480"/>
            <a:ext cx="6555347" cy="5546047"/>
          </a:xfrm>
          <a:prstGeom prst="rect">
            <a:avLst/>
          </a:prstGeom>
        </p:spPr>
        <p:txBody>
          <a:bodyPr vert="horz" lIns="91440" tIns="45720" rIns="91440" bIns="45720" rtlCol="0" anchor="ctr">
            <a:normAutofit/>
          </a:bodyPr>
          <a:lstStyle/>
          <a:p>
            <a:r>
              <a:rPr lang="en-US" sz="2000" b="1" dirty="0"/>
              <a:t>Data Collection Methods:</a:t>
            </a:r>
            <a:endParaRPr lang="en-US" sz="2000" dirty="0"/>
          </a:p>
          <a:p>
            <a:pPr marL="742950" lvl="1"/>
            <a:r>
              <a:rPr lang="en-US" sz="2000" dirty="0"/>
              <a:t>Used a GET request to the SpaceX API to retrieve launch data.</a:t>
            </a:r>
          </a:p>
          <a:p>
            <a:pPr marL="742950" lvl="1"/>
            <a:r>
              <a:rPr lang="en-US" sz="2000" dirty="0"/>
              <a:t>Decoded the API response as JSON with .</a:t>
            </a:r>
            <a:r>
              <a:rPr lang="en-US" sz="2000" dirty="0" err="1"/>
              <a:t>json</a:t>
            </a:r>
            <a:r>
              <a:rPr lang="en-US" sz="2000" dirty="0"/>
              <a:t>(), then converted it into a pandas </a:t>
            </a:r>
            <a:r>
              <a:rPr lang="en-US" sz="2000" dirty="0" err="1"/>
              <a:t>DataFrame</a:t>
            </a:r>
            <a:r>
              <a:rPr lang="en-US" sz="2000" dirty="0"/>
              <a:t> using .</a:t>
            </a:r>
            <a:r>
              <a:rPr lang="en-US" sz="2000" dirty="0" err="1"/>
              <a:t>json_normalize</a:t>
            </a:r>
            <a:r>
              <a:rPr lang="en-US" sz="2000" dirty="0"/>
              <a:t>().</a:t>
            </a:r>
          </a:p>
          <a:p>
            <a:pPr marL="742950" lvl="1"/>
            <a:r>
              <a:rPr lang="en-US" sz="2000" dirty="0"/>
              <a:t>Cleaned the data, checked for missing values, and imputed them where needed.</a:t>
            </a:r>
          </a:p>
          <a:p>
            <a:pPr marL="742950" lvl="1"/>
            <a:r>
              <a:rPr lang="en-US" sz="2000" dirty="0"/>
              <a:t>Conducted web scraping from Wikipedia to gather Falcon 9 launch records using </a:t>
            </a:r>
            <a:r>
              <a:rPr lang="en-US" sz="2000" dirty="0" err="1"/>
              <a:t>BeautifulSoup</a:t>
            </a:r>
            <a:r>
              <a:rPr lang="en-US" sz="2000" dirty="0"/>
              <a:t>.</a:t>
            </a:r>
          </a:p>
          <a:p>
            <a:pPr marL="742950" lvl="1"/>
            <a:r>
              <a:rPr lang="en-US" sz="2000" dirty="0"/>
              <a:t>Extracted and parsed HTML tables, then converted them into a pandas </a:t>
            </a:r>
            <a:r>
              <a:rPr lang="en-US" sz="2000" dirty="0" err="1"/>
              <a:t>DataFrame</a:t>
            </a:r>
            <a:r>
              <a:rPr lang="en-US" sz="2000" dirty="0"/>
              <a:t> for analysis.</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7</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1600" dirty="0"/>
              <a:t>We retrieved data from the SpaceX API using a GET request, then cleaned, formatted, and performed basic data wrangling on the collected data.</a:t>
            </a:r>
          </a:p>
          <a:p>
            <a:pPr>
              <a:lnSpc>
                <a:spcPct val="100000"/>
              </a:lnSpc>
              <a:spcBef>
                <a:spcPts val="1400"/>
              </a:spcBef>
            </a:pPr>
            <a:r>
              <a:rPr lang="en-US" sz="1600" dirty="0"/>
              <a:t>The link to </a:t>
            </a:r>
            <a:r>
              <a:rPr lang="en-US" sz="1600" dirty="0" err="1"/>
              <a:t>github</a:t>
            </a:r>
            <a:r>
              <a:rPr lang="en-US" sz="1600" dirty="0"/>
              <a:t> </a:t>
            </a:r>
            <a:r>
              <a:rPr lang="en-US" sz="1600" dirty="0" err="1"/>
              <a:t>is:https</a:t>
            </a:r>
            <a:r>
              <a:rPr lang="en-US" sz="1600" dirty="0"/>
              <a:t>://</a:t>
            </a:r>
            <a:r>
              <a:rPr lang="en-US" sz="1600" dirty="0" err="1"/>
              <a:t>github.com</a:t>
            </a:r>
            <a:r>
              <a:rPr lang="en-US" sz="1600" dirty="0"/>
              <a:t>/Bilalbaig11/Data-science-capstone-project/blob/main/labs-jupyter-spacex-Data%20wrangling.ipynb</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8" name="TextBox 7">
            <a:extLst>
              <a:ext uri="{FF2B5EF4-FFF2-40B4-BE49-F238E27FC236}">
                <a16:creationId xmlns:a16="http://schemas.microsoft.com/office/drawing/2014/main" id="{63D71BFE-E57C-B5DA-D35B-6C51302C9136}"/>
              </a:ext>
            </a:extLst>
          </p:cNvPr>
          <p:cNvSpPr txBox="1"/>
          <p:nvPr/>
        </p:nvSpPr>
        <p:spPr>
          <a:xfrm>
            <a:off x="1397726" y="3069771"/>
            <a:ext cx="184731" cy="369332"/>
          </a:xfrm>
          <a:prstGeom prst="rect">
            <a:avLst/>
          </a:prstGeom>
          <a:noFill/>
        </p:spPr>
        <p:txBody>
          <a:bodyPr wrap="none" rtlCol="0">
            <a:spAutoFit/>
          </a:bodyPr>
          <a:lstStyle/>
          <a:p>
            <a:endParaRPr lang="en-US" dirty="0"/>
          </a:p>
        </p:txBody>
      </p:sp>
      <p:pic>
        <p:nvPicPr>
          <p:cNvPr id="11" name="Picture 10" descr="A diagram of data collection&#10;&#10;Description automatically generated">
            <a:extLst>
              <a:ext uri="{FF2B5EF4-FFF2-40B4-BE49-F238E27FC236}">
                <a16:creationId xmlns:a16="http://schemas.microsoft.com/office/drawing/2014/main" id="{79503C53-D0F2-2FE1-22EB-650C59683903}"/>
              </a:ext>
            </a:extLst>
          </p:cNvPr>
          <p:cNvPicPr>
            <a:picLocks noChangeAspect="1"/>
          </p:cNvPicPr>
          <p:nvPr/>
        </p:nvPicPr>
        <p:blipFill>
          <a:blip r:embed="rId3"/>
          <a:stretch>
            <a:fillRect/>
          </a:stretch>
        </p:blipFill>
        <p:spPr>
          <a:xfrm>
            <a:off x="5558016" y="1397538"/>
            <a:ext cx="6313512" cy="4996373"/>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1600" dirty="0"/>
              <a:t>We performed web scraping to extract Falcon 9 launch records using </a:t>
            </a:r>
            <a:r>
              <a:rPr lang="en-US" sz="1600" dirty="0" err="1"/>
              <a:t>BeautifulSoup.The</a:t>
            </a:r>
            <a:r>
              <a:rPr lang="en-US" sz="1600" dirty="0"/>
              <a:t> extracted tables were parsed and converted into a pandas </a:t>
            </a:r>
            <a:r>
              <a:rPr lang="en-US" sz="1600" dirty="0" err="1"/>
              <a:t>DataFrame</a:t>
            </a:r>
            <a:r>
              <a:rPr lang="en-US" sz="1600" dirty="0"/>
              <a:t>.</a:t>
            </a:r>
          </a:p>
          <a:p>
            <a:pPr>
              <a:lnSpc>
                <a:spcPct val="100000"/>
              </a:lnSpc>
              <a:spcBef>
                <a:spcPts val="1400"/>
              </a:spcBef>
            </a:pPr>
            <a:r>
              <a:rPr lang="en-US" sz="1600" dirty="0"/>
              <a:t>The link to the notebook is: https://</a:t>
            </a:r>
            <a:r>
              <a:rPr lang="en-US" sz="1600" dirty="0" err="1"/>
              <a:t>github.com</a:t>
            </a:r>
            <a:r>
              <a:rPr lang="en-US" sz="1600" dirty="0"/>
              <a:t>/Bilalbaig11/Data-science-capstone-project/blob/main/labs-jupyter-spacex-Data%20wrangling.ipynb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9" name="Picture 8" descr="A diagram of data collection&#10;&#10;Description automatically generated">
            <a:extLst>
              <a:ext uri="{FF2B5EF4-FFF2-40B4-BE49-F238E27FC236}">
                <a16:creationId xmlns:a16="http://schemas.microsoft.com/office/drawing/2014/main" id="{505C7E3B-585A-FDF3-D62A-D7632691DCC8}"/>
              </a:ext>
            </a:extLst>
          </p:cNvPr>
          <p:cNvPicPr>
            <a:picLocks noChangeAspect="1"/>
          </p:cNvPicPr>
          <p:nvPr/>
        </p:nvPicPr>
        <p:blipFill>
          <a:blip r:embed="rId3"/>
          <a:stretch>
            <a:fillRect/>
          </a:stretch>
        </p:blipFill>
        <p:spPr>
          <a:xfrm>
            <a:off x="5876887" y="1408239"/>
            <a:ext cx="5683742" cy="523252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726</TotalTime>
  <Words>2038</Words>
  <Application>Microsoft Macintosh PowerPoint</Application>
  <PresentationFormat>Widescreen</PresentationFormat>
  <Paragraphs>223</Paragraphs>
  <Slides>41</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Zulkifl, Zulkifl</cp:lastModifiedBy>
  <cp:revision>202</cp:revision>
  <dcterms:created xsi:type="dcterms:W3CDTF">2021-04-29T18:58:34Z</dcterms:created>
  <dcterms:modified xsi:type="dcterms:W3CDTF">2025-02-20T09:38:29Z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